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Josefin Sans" pitchFamily="2" charset="0"/>
      <p:regular r:id="rId43"/>
      <p:bold r:id="rId44"/>
    </p:embeddedFont>
    <p:embeddedFont>
      <p:font typeface="Lato" panose="020F0502020204030203" pitchFamily="34" charset="0"/>
      <p:regular r:id="rId45"/>
      <p:bold r:id="rId46"/>
      <p:italic r:id="rId47"/>
      <p:boldItalic r:id="rId48"/>
    </p:embeddedFont>
    <p:embeddedFont>
      <p:font typeface="Merriweather Light" panose="00000400000000000000" pitchFamily="2"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Open Sans SemiBold" panose="020B0706030804020204" pitchFamily="34" charset="0"/>
      <p:regular r:id="rId61"/>
      <p:bold r:id="rId62"/>
      <p:italic r:id="rId63"/>
      <p:boldItalic r:id="rId64"/>
    </p:embeddedFont>
    <p:embeddedFont>
      <p:font typeface="Russo One" panose="020B0604020202020204" charset="0"/>
      <p:regular r:id="rId65"/>
    </p:embeddedFont>
    <p:embeddedFont>
      <p:font typeface="Vidaloka"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4p+0oXK/+tf6RjzhvqA/svPAy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From our EDA, we saw the best Romance, Action, Horror and other genre  movies that can be recommended to users. But this is not taking into consideration the user’s personal preferences and taste. In order to incorporate the same, we built a content recommendation filtering system.</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Goal : To recommend movies that are the</a:t>
            </a:r>
            <a:r>
              <a:rPr lang="en" sz="1200" b="1">
                <a:solidFill>
                  <a:schemeClr val="dk1"/>
                </a:solidFill>
                <a:highlight>
                  <a:srgbClr val="FCFCFC"/>
                </a:highlight>
                <a:latin typeface="Times New Roman"/>
                <a:ea typeface="Times New Roman"/>
                <a:cs typeface="Times New Roman"/>
                <a:sym typeface="Times New Roman"/>
              </a:rPr>
              <a:t> most similar to a movie liked by a user</a:t>
            </a:r>
            <a:r>
              <a:rPr lang="en" sz="1200">
                <a:solidFill>
                  <a:schemeClr val="dk1"/>
                </a:solidFill>
                <a:highlight>
                  <a:srgbClr val="FCFCFC"/>
                </a:highlight>
                <a:latin typeface="Times New Roman"/>
                <a:ea typeface="Times New Roman"/>
                <a:cs typeface="Times New Roman"/>
                <a:sym typeface="Times New Roman"/>
              </a:rPr>
              <a:t>, by computing similarity between movies, using Movie Metadata. (Hence, Content Based Filtering)</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combine two datasets for our analysis, our original ‘movielens’ dataset and a new ‘movie_metadata’ dataset, which contains additional information like Movie descriptions and  taglines.</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combine a movie’s title, overview and tagline to form a movie description which we then pass to our TF-IDF Vectorizer object.</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The description passed for the movie ‘Toy Story’ looks like this :</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r>
              <a:rPr lang="en" sz="1200">
                <a:solidFill>
                  <a:schemeClr val="dk1"/>
                </a:solidFill>
                <a:latin typeface="Montserrat"/>
                <a:ea typeface="Montserrat"/>
                <a:cs typeface="Montserrat"/>
                <a:sym typeface="Montserrat"/>
              </a:rPr>
              <a:t>We implement this using a TF-IDF Vectorizer and Cosine Similarity Measure.</a:t>
            </a: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TF-IDF will first convert text into a meaningful numerical representation, which will help capture the importance of items by giving a higher weight to the less frequent items and vice-versa. It is then used to fit a machine learning algorithm for prediction.</a:t>
            </a:r>
            <a:endParaRPr sz="1200">
              <a:solidFill>
                <a:srgbClr val="202122"/>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then define cosine similarity as our  proximity measure  and  compute the cosine similarities between all tf-idf vectors/keywords to give us a cosine similarity score. Calculating the Dot Product of the TF-IDF vectors will directly give us the Cosine Similarity Score.We now have a pairwise cosine similarity matrix for all the movies in our dataset.</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And then we wrote  a function to return most similar movies based on similarity score. </a:t>
            </a:r>
            <a:endParaRPr sz="1200">
              <a:solidFill>
                <a:schemeClr val="dk1"/>
              </a:solidFill>
              <a:highlight>
                <a:srgbClr val="FCFCFC"/>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292929"/>
                </a:solidFill>
                <a:highlight>
                  <a:srgbClr val="FCFCFC"/>
                </a:highlight>
                <a:latin typeface="Times New Roman"/>
                <a:ea typeface="Times New Roman"/>
                <a:cs typeface="Times New Roman"/>
                <a:sym typeface="Times New Roman"/>
              </a:rPr>
              <a:t>We can see that the model returns similar movies in the Batman franchise, but it is not taking into consideration movie ratings at all. For example, Wayne’s world and Batman and Robin are two such movies that have extremely low ratings and should not be recommended. Hence, we modify our system to include movies with good reviews.</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rgbClr val="292929"/>
                </a:solidFill>
                <a:highlight>
                  <a:srgbClr val="FCFCFC"/>
                </a:highlight>
                <a:latin typeface="Times New Roman"/>
                <a:ea typeface="Times New Roman"/>
                <a:cs typeface="Times New Roman"/>
                <a:sym typeface="Times New Roman"/>
              </a:rPr>
              <a:t>We then derive the weighted rating of every movie using the above formula.</a:t>
            </a:r>
            <a:endParaRPr>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50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And then we accordingly, returned movies sorted in order of rating first i.e. keep popular movies with good critical response first and remove bad movies.</a:t>
            </a:r>
            <a:endParaRPr>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292929"/>
                </a:solidFill>
                <a:highlight>
                  <a:srgbClr val="FCFCFC"/>
                </a:highlight>
                <a:latin typeface="Times New Roman"/>
                <a:ea typeface="Times New Roman"/>
                <a:cs typeface="Times New Roman"/>
                <a:sym typeface="Times New Roman"/>
              </a:rPr>
              <a:t>//Unfortunately, Batman and Robin will not be removed from our list of recommended films. This is most likely due to its IMDB rating of 4.5, which is about average. It doesn't deserve a 4 when great films like The Dark Knight Rises only get close to an 8.</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Content filtering is great for new users. New users- content model. What about existing users who have preferences. Here we want to be able to predict their rating for a movie. Hence for this we use collaborative filtering.</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You will probably like things ppl with similar viewing habits also like.</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Baseline- These are the values we will look to improve by attempting different models and including hyperparameters in future models.</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KNN Basic - T</a:t>
            </a:r>
            <a:r>
              <a:rPr lang="en" sz="1200">
                <a:solidFill>
                  <a:schemeClr val="dk1"/>
                </a:solidFill>
                <a:latin typeface="Montserrat"/>
                <a:ea typeface="Montserrat"/>
                <a:cs typeface="Montserrat"/>
                <a:sym typeface="Montserrat"/>
              </a:rPr>
              <a:t>he algorithm looks at the nearest neighbors to determine which movie to predict. </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050">
                <a:solidFill>
                  <a:srgbClr val="292929"/>
                </a:solidFill>
                <a:highlight>
                  <a:srgbClr val="FCFCFC"/>
                </a:highlight>
              </a:rPr>
              <a:t>Unfortunately, all of our models perform worse than the baseline, with the exception of the SVD model. SVD had an RMSE of 0.82, compared to the baseline of 0.83. </a:t>
            </a:r>
            <a:endParaRPr sz="1050">
              <a:solidFill>
                <a:srgbClr val="292929"/>
              </a:solidFill>
              <a:highlight>
                <a:srgbClr val="FCFCFC"/>
              </a:highlight>
            </a:endParaRPr>
          </a:p>
          <a:p>
            <a:pPr marL="0" lvl="0" indent="0" algn="just" rtl="0">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Additionally, SVD MAE score was 0.63 which is lower than the baseline result of 0.64. Lastly, when performing 3-fold cross validation, our SVD performs slightly better than the baseline with a result of 0.808, compared to the baseline result of 0.815. </a:t>
            </a:r>
            <a:endParaRPr sz="1050">
              <a:solidFill>
                <a:srgbClr val="292929"/>
              </a:solidFill>
              <a:highlight>
                <a:srgbClr val="FCFCFC"/>
              </a:highlight>
            </a:endParaRPr>
          </a:p>
          <a:p>
            <a:pPr marL="0" lvl="0" indent="0" algn="just" rtl="0">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As a result, we will disregard the KNN models for the remainder of our analysis and will move forward with our SVD tuned model, as it performed the best in terms of RMSE, MAE and CV.</a:t>
            </a:r>
            <a:endParaRPr sz="1050">
              <a:solidFill>
                <a:srgbClr val="292929"/>
              </a:solidFill>
              <a:highlight>
                <a:srgbClr val="FCFCFC"/>
              </a:highlight>
            </a:endParaRPr>
          </a:p>
          <a:p>
            <a:pPr marL="0" lvl="0" indent="0" algn="just" rtl="0">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Therefore, we can conclude that on average, our SVD model estimates ratings with an error of approximately 0.8. </a:t>
            </a:r>
            <a:r>
              <a:rPr lang="en" sz="1050" b="1">
                <a:solidFill>
                  <a:srgbClr val="292929"/>
                </a:solidFill>
                <a:highlight>
                  <a:srgbClr val="FCFCFC"/>
                </a:highlight>
              </a:rPr>
              <a:t>On a scale of 0-5, this 0.80 value is not too significant, as a rating of 3 compared to 3.8 is not a significant difference in context.</a:t>
            </a:r>
            <a:r>
              <a:rPr lang="en" sz="1050">
                <a:solidFill>
                  <a:srgbClr val="292929"/>
                </a:solidFill>
                <a:highlight>
                  <a:srgbClr val="FCFCFC"/>
                </a:highlight>
              </a:rPr>
              <a:t> Generally, with these models, we are trying to get a sense of what rating the user would rate a movie; and since these results are quite difficult to validate (we do not actually know if a user will enjoy a movie or not in reality), the estimation error of 0.80 is reasonably acceptable.</a:t>
            </a:r>
            <a:endParaRPr sz="1050">
              <a:solidFill>
                <a:srgbClr val="292929"/>
              </a:solidFill>
              <a:highlight>
                <a:srgbClr val="FCFCFC"/>
              </a:highlight>
            </a:endParaRPr>
          </a:p>
          <a:p>
            <a:pPr marL="0" lvl="0" indent="0" algn="just" rtl="0">
              <a:lnSpc>
                <a:spcPct val="115000"/>
              </a:lnSpc>
              <a:spcBef>
                <a:spcPts val="500"/>
              </a:spcBef>
              <a:spcAft>
                <a:spcPts val="0"/>
              </a:spcAft>
              <a:buClr>
                <a:schemeClr val="dk1"/>
              </a:buClr>
              <a:buSzPts val="1100"/>
              <a:buFont typeface="Arial"/>
              <a:buNone/>
            </a:pP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//Unfortunately, Batman and Robin will not be removed from our list of recommended films. This is most likely due to its IMDB rating of 4.5, which is about average. It doesn't deserve a 4 when great films like The Dark Knight Rises only get close to an 8.</a:t>
            </a:r>
            <a:endParaRPr sz="1200">
              <a:solidFill>
                <a:srgbClr val="292929"/>
              </a:solidFill>
              <a:highlight>
                <a:srgbClr val="FCFCFC"/>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It is difficult to validate the results of our model, but it would be interesting to see if users do end up watching movies recommended to them and if so how they are rated.</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8"/>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8"/>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 name="Google Shape;13;p38"/>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4" name="Google Shape;14;p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 name="Google Shape;15;p38"/>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47"/>
          <p:cNvSpPr txBox="1">
            <a:spLocks noGrp="1"/>
          </p:cNvSpPr>
          <p:nvPr>
            <p:ph type="title" hasCustomPrompt="1"/>
          </p:nvPr>
        </p:nvSpPr>
        <p:spPr>
          <a:xfrm>
            <a:off x="713225" y="1497763"/>
            <a:ext cx="7717500" cy="164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p47"/>
          <p:cNvSpPr txBox="1">
            <a:spLocks noGrp="1"/>
          </p:cNvSpPr>
          <p:nvPr>
            <p:ph type="subTitle" idx="1"/>
          </p:nvPr>
        </p:nvSpPr>
        <p:spPr>
          <a:xfrm>
            <a:off x="1514325" y="327878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77" name="Google Shape;77;p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8" name="Google Shape;78;p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9" name="Google Shape;79;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0" name="Google Shape;80;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81" name="Google Shape;81;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
        <p:nvSpPr>
          <p:cNvPr id="83" name="Google Shape;83;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84"/>
        <p:cNvGrpSpPr/>
        <p:nvPr/>
      </p:nvGrpSpPr>
      <p:grpSpPr>
        <a:xfrm>
          <a:off x="0" y="0"/>
          <a:ext cx="0" cy="0"/>
          <a:chOff x="0" y="0"/>
          <a:chExt cx="0" cy="0"/>
        </a:xfrm>
      </p:grpSpPr>
      <p:sp>
        <p:nvSpPr>
          <p:cNvPr id="85" name="Google Shape;85;p49"/>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6" name="Google Shape;86;p49"/>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87" name="Google Shape;87;p49"/>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8" name="Google Shape;88;p49"/>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89" name="Google Shape;89;p49"/>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0" name="Google Shape;90;p49"/>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1" name="Google Shape;91;p49"/>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 name="Google Shape;92;p49"/>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3" name="Google Shape;93;p49"/>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4" name="Google Shape;94;p49"/>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95" name="Google Shape;95;p49"/>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96" name="Google Shape;96;p49"/>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97" name="Google Shape;97;p49"/>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98" name="Google Shape;98;p4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9" name="Google Shape;99;p4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00" name="Google Shape;100;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1"/>
        <p:cNvGrpSpPr/>
        <p:nvPr/>
      </p:nvGrpSpPr>
      <p:grpSpPr>
        <a:xfrm>
          <a:off x="0" y="0"/>
          <a:ext cx="0" cy="0"/>
          <a:chOff x="0" y="0"/>
          <a:chExt cx="0" cy="0"/>
        </a:xfrm>
      </p:grpSpPr>
      <p:sp>
        <p:nvSpPr>
          <p:cNvPr id="102" name="Google Shape;102;p50"/>
          <p:cNvSpPr txBox="1">
            <a:spLocks noGrp="1"/>
          </p:cNvSpPr>
          <p:nvPr>
            <p:ph type="title"/>
          </p:nvPr>
        </p:nvSpPr>
        <p:spPr>
          <a:xfrm>
            <a:off x="2410500" y="2932775"/>
            <a:ext cx="4323000" cy="49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Arial"/>
              <a:buNone/>
              <a:defRPr sz="4800">
                <a:latin typeface="Arial"/>
                <a:ea typeface="Arial"/>
                <a:cs typeface="Arial"/>
                <a:sym typeface="Arial"/>
              </a:defRPr>
            </a:lvl2pPr>
            <a:lvl3pPr lvl="2" algn="ctr">
              <a:lnSpc>
                <a:spcPct val="100000"/>
              </a:lnSpc>
              <a:spcBef>
                <a:spcPts val="0"/>
              </a:spcBef>
              <a:spcAft>
                <a:spcPts val="0"/>
              </a:spcAft>
              <a:buSzPts val="4800"/>
              <a:buFont typeface="Arial"/>
              <a:buNone/>
              <a:defRPr sz="4800">
                <a:latin typeface="Arial"/>
                <a:ea typeface="Arial"/>
                <a:cs typeface="Arial"/>
                <a:sym typeface="Arial"/>
              </a:defRPr>
            </a:lvl3pPr>
            <a:lvl4pPr lvl="3" algn="ctr">
              <a:lnSpc>
                <a:spcPct val="100000"/>
              </a:lnSpc>
              <a:spcBef>
                <a:spcPts val="0"/>
              </a:spcBef>
              <a:spcAft>
                <a:spcPts val="0"/>
              </a:spcAft>
              <a:buSzPts val="4800"/>
              <a:buFont typeface="Arial"/>
              <a:buNone/>
              <a:defRPr sz="4800">
                <a:latin typeface="Arial"/>
                <a:ea typeface="Arial"/>
                <a:cs typeface="Arial"/>
                <a:sym typeface="Arial"/>
              </a:defRPr>
            </a:lvl4pPr>
            <a:lvl5pPr lvl="4" algn="ctr">
              <a:lnSpc>
                <a:spcPct val="100000"/>
              </a:lnSpc>
              <a:spcBef>
                <a:spcPts val="0"/>
              </a:spcBef>
              <a:spcAft>
                <a:spcPts val="0"/>
              </a:spcAft>
              <a:buSzPts val="4800"/>
              <a:buFont typeface="Arial"/>
              <a:buNone/>
              <a:defRPr sz="4800">
                <a:latin typeface="Arial"/>
                <a:ea typeface="Arial"/>
                <a:cs typeface="Arial"/>
                <a:sym typeface="Arial"/>
              </a:defRPr>
            </a:lvl5pPr>
            <a:lvl6pPr lvl="5" algn="ctr">
              <a:lnSpc>
                <a:spcPct val="100000"/>
              </a:lnSpc>
              <a:spcBef>
                <a:spcPts val="0"/>
              </a:spcBef>
              <a:spcAft>
                <a:spcPts val="0"/>
              </a:spcAft>
              <a:buSzPts val="4800"/>
              <a:buFont typeface="Arial"/>
              <a:buNone/>
              <a:defRPr sz="4800">
                <a:latin typeface="Arial"/>
                <a:ea typeface="Arial"/>
                <a:cs typeface="Arial"/>
                <a:sym typeface="Arial"/>
              </a:defRPr>
            </a:lvl6pPr>
            <a:lvl7pPr lvl="6" algn="ctr">
              <a:lnSpc>
                <a:spcPct val="100000"/>
              </a:lnSpc>
              <a:spcBef>
                <a:spcPts val="0"/>
              </a:spcBef>
              <a:spcAft>
                <a:spcPts val="0"/>
              </a:spcAft>
              <a:buSzPts val="4800"/>
              <a:buFont typeface="Arial"/>
              <a:buNone/>
              <a:defRPr sz="4800">
                <a:latin typeface="Arial"/>
                <a:ea typeface="Arial"/>
                <a:cs typeface="Arial"/>
                <a:sym typeface="Arial"/>
              </a:defRPr>
            </a:lvl7pPr>
            <a:lvl8pPr lvl="7" algn="ctr">
              <a:lnSpc>
                <a:spcPct val="100000"/>
              </a:lnSpc>
              <a:spcBef>
                <a:spcPts val="0"/>
              </a:spcBef>
              <a:spcAft>
                <a:spcPts val="0"/>
              </a:spcAft>
              <a:buSzPts val="4800"/>
              <a:buFont typeface="Arial"/>
              <a:buNone/>
              <a:defRPr sz="4800">
                <a:latin typeface="Arial"/>
                <a:ea typeface="Arial"/>
                <a:cs typeface="Arial"/>
                <a:sym typeface="Arial"/>
              </a:defRPr>
            </a:lvl8pPr>
            <a:lvl9pPr lvl="8" algn="ctr">
              <a:lnSpc>
                <a:spcPct val="100000"/>
              </a:lnSpc>
              <a:spcBef>
                <a:spcPts val="0"/>
              </a:spcBef>
              <a:spcAft>
                <a:spcPts val="0"/>
              </a:spcAft>
              <a:buSzPts val="4800"/>
              <a:buFont typeface="Arial"/>
              <a:buNone/>
              <a:defRPr sz="4800">
                <a:latin typeface="Arial"/>
                <a:ea typeface="Arial"/>
                <a:cs typeface="Arial"/>
                <a:sym typeface="Arial"/>
              </a:defRPr>
            </a:lvl9pPr>
          </a:lstStyle>
          <a:p>
            <a:endParaRPr/>
          </a:p>
        </p:txBody>
      </p:sp>
      <p:sp>
        <p:nvSpPr>
          <p:cNvPr id="103" name="Google Shape;103;p50"/>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04" name="Google Shape;104;p5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5" name="Google Shape;105;p5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06" name="Google Shape;106;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07"/>
        <p:cNvGrpSpPr/>
        <p:nvPr/>
      </p:nvGrpSpPr>
      <p:grpSpPr>
        <a:xfrm>
          <a:off x="0" y="0"/>
          <a:ext cx="0" cy="0"/>
          <a:chOff x="0" y="0"/>
          <a:chExt cx="0" cy="0"/>
        </a:xfrm>
      </p:grpSpPr>
      <p:sp>
        <p:nvSpPr>
          <p:cNvPr id="108" name="Google Shape;108;p51"/>
          <p:cNvSpPr txBox="1">
            <a:spLocks noGrp="1"/>
          </p:cNvSpPr>
          <p:nvPr>
            <p:ph type="title"/>
          </p:nvPr>
        </p:nvSpPr>
        <p:spPr>
          <a:xfrm>
            <a:off x="1994850" y="1697488"/>
            <a:ext cx="5154300" cy="112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09" name="Google Shape;109;p51"/>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10" name="Google Shape;110;p5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1" name="Google Shape;111;p5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12" name="Google Shape;112;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sp>
        <p:nvSpPr>
          <p:cNvPr id="114" name="Google Shape;114;p5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15" name="Google Shape;115;p5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6" name="Google Shape;116;p5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7" name="Google Shape;117;p5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18" name="Google Shape;11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9"/>
        <p:cNvGrpSpPr/>
        <p:nvPr/>
      </p:nvGrpSpPr>
      <p:grpSpPr>
        <a:xfrm>
          <a:off x="0" y="0"/>
          <a:ext cx="0" cy="0"/>
          <a:chOff x="0" y="0"/>
          <a:chExt cx="0" cy="0"/>
        </a:xfrm>
      </p:grpSpPr>
      <p:sp>
        <p:nvSpPr>
          <p:cNvPr id="120" name="Google Shape;120;p53"/>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1" name="Google Shape;121;p53"/>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22" name="Google Shape;122;p53"/>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23" name="Google Shape;123;p5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4" name="Google Shape;124;p5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5" name="Google Shape;125;p53"/>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26" name="Google Shape;126;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27"/>
        <p:cNvGrpSpPr/>
        <p:nvPr/>
      </p:nvGrpSpPr>
      <p:grpSpPr>
        <a:xfrm>
          <a:off x="0" y="0"/>
          <a:ext cx="0" cy="0"/>
          <a:chOff x="0" y="0"/>
          <a:chExt cx="0" cy="0"/>
        </a:xfrm>
      </p:grpSpPr>
      <p:sp>
        <p:nvSpPr>
          <p:cNvPr id="128" name="Google Shape;128;p54"/>
          <p:cNvSpPr txBox="1">
            <a:spLocks noGrp="1"/>
          </p:cNvSpPr>
          <p:nvPr>
            <p:ph type="title"/>
          </p:nvPr>
        </p:nvSpPr>
        <p:spPr>
          <a:xfrm>
            <a:off x="1043725" y="1185550"/>
            <a:ext cx="3123000" cy="201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9" name="Google Shape;129;p54"/>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130" name="Google Shape;130;p5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1" name="Google Shape;131;p5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2" name="Google Shape;132;p54"/>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33" name="Google Shape;13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34"/>
        <p:cNvGrpSpPr/>
        <p:nvPr/>
      </p:nvGrpSpPr>
      <p:grpSpPr>
        <a:xfrm>
          <a:off x="0" y="0"/>
          <a:ext cx="0" cy="0"/>
          <a:chOff x="0" y="0"/>
          <a:chExt cx="0" cy="0"/>
        </a:xfrm>
      </p:grpSpPr>
      <p:sp>
        <p:nvSpPr>
          <p:cNvPr id="135" name="Google Shape;135;p55"/>
          <p:cNvSpPr txBox="1">
            <a:spLocks noGrp="1"/>
          </p:cNvSpPr>
          <p:nvPr>
            <p:ph type="subTitle" idx="1"/>
          </p:nvPr>
        </p:nvSpPr>
        <p:spPr>
          <a:xfrm>
            <a:off x="3509000" y="2636125"/>
            <a:ext cx="212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6" name="Google Shape;136;p55"/>
          <p:cNvSpPr txBox="1">
            <a:spLocks noGrp="1"/>
          </p:cNvSpPr>
          <p:nvPr>
            <p:ph type="subTitle" idx="2"/>
          </p:nvPr>
        </p:nvSpPr>
        <p:spPr>
          <a:xfrm>
            <a:off x="3509025" y="2976125"/>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7" name="Google Shape;137;p55"/>
          <p:cNvSpPr txBox="1">
            <a:spLocks noGrp="1"/>
          </p:cNvSpPr>
          <p:nvPr>
            <p:ph type="subTitle" idx="3"/>
          </p:nvPr>
        </p:nvSpPr>
        <p:spPr>
          <a:xfrm>
            <a:off x="953025" y="2636125"/>
            <a:ext cx="212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8" name="Google Shape;138;p55"/>
          <p:cNvSpPr txBox="1">
            <a:spLocks noGrp="1"/>
          </p:cNvSpPr>
          <p:nvPr>
            <p:ph type="subTitle" idx="4"/>
          </p:nvPr>
        </p:nvSpPr>
        <p:spPr>
          <a:xfrm>
            <a:off x="953125" y="2976125"/>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9" name="Google Shape;139;p55"/>
          <p:cNvSpPr txBox="1">
            <a:spLocks noGrp="1"/>
          </p:cNvSpPr>
          <p:nvPr>
            <p:ph type="subTitle" idx="5"/>
          </p:nvPr>
        </p:nvSpPr>
        <p:spPr>
          <a:xfrm>
            <a:off x="6064875" y="2636125"/>
            <a:ext cx="212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0" name="Google Shape;140;p55"/>
          <p:cNvSpPr txBox="1">
            <a:spLocks noGrp="1"/>
          </p:cNvSpPr>
          <p:nvPr>
            <p:ph type="subTitle" idx="6"/>
          </p:nvPr>
        </p:nvSpPr>
        <p:spPr>
          <a:xfrm>
            <a:off x="6064875" y="2976125"/>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1" name="Google Shape;141;p55"/>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42" name="Google Shape;142;p5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3" name="Google Shape;143;p5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44" name="Google Shape;144;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4_2_1">
    <p:spTree>
      <p:nvGrpSpPr>
        <p:cNvPr id="1" name="Shape 145"/>
        <p:cNvGrpSpPr/>
        <p:nvPr/>
      </p:nvGrpSpPr>
      <p:grpSpPr>
        <a:xfrm>
          <a:off x="0" y="0"/>
          <a:ext cx="0" cy="0"/>
          <a:chOff x="0" y="0"/>
          <a:chExt cx="0" cy="0"/>
        </a:xfrm>
      </p:grpSpPr>
      <p:sp>
        <p:nvSpPr>
          <p:cNvPr id="146" name="Google Shape;146;p56"/>
          <p:cNvSpPr txBox="1">
            <a:spLocks noGrp="1"/>
          </p:cNvSpPr>
          <p:nvPr>
            <p:ph type="subTitle" idx="1"/>
          </p:nvPr>
        </p:nvSpPr>
        <p:spPr>
          <a:xfrm>
            <a:off x="3718325" y="3391775"/>
            <a:ext cx="1642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7" name="Google Shape;147;p56"/>
          <p:cNvSpPr txBox="1">
            <a:spLocks noGrp="1"/>
          </p:cNvSpPr>
          <p:nvPr>
            <p:ph type="subTitle" idx="2"/>
          </p:nvPr>
        </p:nvSpPr>
        <p:spPr>
          <a:xfrm>
            <a:off x="3617675" y="37317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148" name="Google Shape;148;p56"/>
          <p:cNvSpPr txBox="1">
            <a:spLocks noGrp="1"/>
          </p:cNvSpPr>
          <p:nvPr>
            <p:ph type="subTitle" idx="3"/>
          </p:nvPr>
        </p:nvSpPr>
        <p:spPr>
          <a:xfrm>
            <a:off x="1328025" y="3391775"/>
            <a:ext cx="1642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9" name="Google Shape;149;p56"/>
          <p:cNvSpPr txBox="1">
            <a:spLocks noGrp="1"/>
          </p:cNvSpPr>
          <p:nvPr>
            <p:ph type="subTitle" idx="4"/>
          </p:nvPr>
        </p:nvSpPr>
        <p:spPr>
          <a:xfrm>
            <a:off x="1227426" y="37317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150" name="Google Shape;150;p56"/>
          <p:cNvSpPr txBox="1">
            <a:spLocks noGrp="1"/>
          </p:cNvSpPr>
          <p:nvPr>
            <p:ph type="subTitle" idx="5"/>
          </p:nvPr>
        </p:nvSpPr>
        <p:spPr>
          <a:xfrm>
            <a:off x="6108550" y="3391775"/>
            <a:ext cx="1643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1" name="Google Shape;151;p56"/>
          <p:cNvSpPr txBox="1">
            <a:spLocks noGrp="1"/>
          </p:cNvSpPr>
          <p:nvPr>
            <p:ph type="subTitle" idx="6"/>
          </p:nvPr>
        </p:nvSpPr>
        <p:spPr>
          <a:xfrm>
            <a:off x="6008050" y="37317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152" name="Google Shape;152;p56"/>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53" name="Google Shape;153;p5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4" name="Google Shape;154;p5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55" name="Google Shape;155;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39"/>
          <p:cNvSpPr txBox="1">
            <a:spLocks noGrp="1"/>
          </p:cNvSpPr>
          <p:nvPr>
            <p:ph type="subTitle" idx="1"/>
          </p:nvPr>
        </p:nvSpPr>
        <p:spPr>
          <a:xfrm>
            <a:off x="2360375" y="1433050"/>
            <a:ext cx="17253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18" name="Google Shape;18;p39"/>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9" name="Google Shape;19;p39"/>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20" name="Google Shape;20;p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1" name="Google Shape;21;p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2" name="Google Shape;22;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156"/>
        <p:cNvGrpSpPr/>
        <p:nvPr/>
      </p:nvGrpSpPr>
      <p:grpSpPr>
        <a:xfrm>
          <a:off x="0" y="0"/>
          <a:ext cx="0" cy="0"/>
          <a:chOff x="0" y="0"/>
          <a:chExt cx="0" cy="0"/>
        </a:xfrm>
      </p:grpSpPr>
      <p:sp>
        <p:nvSpPr>
          <p:cNvPr id="157" name="Google Shape;157;p57"/>
          <p:cNvSpPr txBox="1">
            <a:spLocks noGrp="1"/>
          </p:cNvSpPr>
          <p:nvPr>
            <p:ph type="subTitle" idx="1"/>
          </p:nvPr>
        </p:nvSpPr>
        <p:spPr>
          <a:xfrm>
            <a:off x="3414050" y="1811988"/>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58" name="Google Shape;158;p57"/>
          <p:cNvSpPr txBox="1">
            <a:spLocks noGrp="1"/>
          </p:cNvSpPr>
          <p:nvPr>
            <p:ph type="subTitle" idx="2"/>
          </p:nvPr>
        </p:nvSpPr>
        <p:spPr>
          <a:xfrm>
            <a:off x="3564200" y="21520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59" name="Google Shape;159;p57"/>
          <p:cNvSpPr txBox="1">
            <a:spLocks noGrp="1"/>
          </p:cNvSpPr>
          <p:nvPr>
            <p:ph type="subTitle" idx="3"/>
          </p:nvPr>
        </p:nvSpPr>
        <p:spPr>
          <a:xfrm>
            <a:off x="705725" y="1811988"/>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0" name="Google Shape;160;p57"/>
          <p:cNvSpPr txBox="1">
            <a:spLocks noGrp="1"/>
          </p:cNvSpPr>
          <p:nvPr>
            <p:ph type="subTitle" idx="4"/>
          </p:nvPr>
        </p:nvSpPr>
        <p:spPr>
          <a:xfrm>
            <a:off x="855875" y="21520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1" name="Google Shape;161;p57"/>
          <p:cNvSpPr txBox="1">
            <a:spLocks noGrp="1"/>
          </p:cNvSpPr>
          <p:nvPr>
            <p:ph type="subTitle" idx="5"/>
          </p:nvPr>
        </p:nvSpPr>
        <p:spPr>
          <a:xfrm>
            <a:off x="6122325" y="1811988"/>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2" name="Google Shape;162;p57"/>
          <p:cNvSpPr txBox="1">
            <a:spLocks noGrp="1"/>
          </p:cNvSpPr>
          <p:nvPr>
            <p:ph type="subTitle" idx="6"/>
          </p:nvPr>
        </p:nvSpPr>
        <p:spPr>
          <a:xfrm>
            <a:off x="6272475" y="21520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3" name="Google Shape;163;p57"/>
          <p:cNvSpPr txBox="1">
            <a:spLocks noGrp="1"/>
          </p:cNvSpPr>
          <p:nvPr>
            <p:ph type="subTitle" idx="7"/>
          </p:nvPr>
        </p:nvSpPr>
        <p:spPr>
          <a:xfrm>
            <a:off x="3414050" y="3543463"/>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4" name="Google Shape;164;p57"/>
          <p:cNvSpPr txBox="1">
            <a:spLocks noGrp="1"/>
          </p:cNvSpPr>
          <p:nvPr>
            <p:ph type="subTitle" idx="8"/>
          </p:nvPr>
        </p:nvSpPr>
        <p:spPr>
          <a:xfrm>
            <a:off x="3564200" y="388347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5" name="Google Shape;165;p57"/>
          <p:cNvSpPr txBox="1">
            <a:spLocks noGrp="1"/>
          </p:cNvSpPr>
          <p:nvPr>
            <p:ph type="subTitle" idx="9"/>
          </p:nvPr>
        </p:nvSpPr>
        <p:spPr>
          <a:xfrm>
            <a:off x="705725" y="3543463"/>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6" name="Google Shape;166;p57"/>
          <p:cNvSpPr txBox="1">
            <a:spLocks noGrp="1"/>
          </p:cNvSpPr>
          <p:nvPr>
            <p:ph type="subTitle" idx="13"/>
          </p:nvPr>
        </p:nvSpPr>
        <p:spPr>
          <a:xfrm>
            <a:off x="855875" y="388347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7" name="Google Shape;167;p57"/>
          <p:cNvSpPr txBox="1">
            <a:spLocks noGrp="1"/>
          </p:cNvSpPr>
          <p:nvPr>
            <p:ph type="subTitle" idx="14"/>
          </p:nvPr>
        </p:nvSpPr>
        <p:spPr>
          <a:xfrm>
            <a:off x="6122325" y="3543463"/>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8" name="Google Shape;168;p57"/>
          <p:cNvSpPr txBox="1">
            <a:spLocks noGrp="1"/>
          </p:cNvSpPr>
          <p:nvPr>
            <p:ph type="subTitle" idx="15"/>
          </p:nvPr>
        </p:nvSpPr>
        <p:spPr>
          <a:xfrm>
            <a:off x="6272475" y="388347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9" name="Google Shape;169;p57"/>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70" name="Google Shape;170;p5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1" name="Google Shape;171;p5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72" name="Google Shape;172;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173"/>
        <p:cNvGrpSpPr/>
        <p:nvPr/>
      </p:nvGrpSpPr>
      <p:grpSpPr>
        <a:xfrm>
          <a:off x="0" y="0"/>
          <a:ext cx="0" cy="0"/>
          <a:chOff x="0" y="0"/>
          <a:chExt cx="0" cy="0"/>
        </a:xfrm>
      </p:grpSpPr>
      <p:sp>
        <p:nvSpPr>
          <p:cNvPr id="174" name="Google Shape;174;p58"/>
          <p:cNvSpPr txBox="1">
            <a:spLocks noGrp="1"/>
          </p:cNvSpPr>
          <p:nvPr>
            <p:ph type="subTitle" idx="1"/>
          </p:nvPr>
        </p:nvSpPr>
        <p:spPr>
          <a:xfrm>
            <a:off x="4916850" y="1970400"/>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5" name="Google Shape;175;p58"/>
          <p:cNvSpPr txBox="1">
            <a:spLocks noGrp="1"/>
          </p:cNvSpPr>
          <p:nvPr>
            <p:ph type="subTitle" idx="2"/>
          </p:nvPr>
        </p:nvSpPr>
        <p:spPr>
          <a:xfrm>
            <a:off x="5058900" y="231041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6" name="Google Shape;176;p58"/>
          <p:cNvSpPr txBox="1">
            <a:spLocks noGrp="1"/>
          </p:cNvSpPr>
          <p:nvPr>
            <p:ph type="subTitle" idx="3"/>
          </p:nvPr>
        </p:nvSpPr>
        <p:spPr>
          <a:xfrm>
            <a:off x="1911150" y="1970400"/>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7" name="Google Shape;177;p58"/>
          <p:cNvSpPr txBox="1">
            <a:spLocks noGrp="1"/>
          </p:cNvSpPr>
          <p:nvPr>
            <p:ph type="subTitle" idx="4"/>
          </p:nvPr>
        </p:nvSpPr>
        <p:spPr>
          <a:xfrm>
            <a:off x="2053300" y="231041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8" name="Google Shape;178;p58"/>
          <p:cNvSpPr txBox="1">
            <a:spLocks noGrp="1"/>
          </p:cNvSpPr>
          <p:nvPr>
            <p:ph type="subTitle" idx="5"/>
          </p:nvPr>
        </p:nvSpPr>
        <p:spPr>
          <a:xfrm>
            <a:off x="4916850" y="3625538"/>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9" name="Google Shape;179;p58"/>
          <p:cNvSpPr txBox="1">
            <a:spLocks noGrp="1"/>
          </p:cNvSpPr>
          <p:nvPr>
            <p:ph type="subTitle" idx="6"/>
          </p:nvPr>
        </p:nvSpPr>
        <p:spPr>
          <a:xfrm>
            <a:off x="5058900" y="396555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0" name="Google Shape;180;p58"/>
          <p:cNvSpPr txBox="1">
            <a:spLocks noGrp="1"/>
          </p:cNvSpPr>
          <p:nvPr>
            <p:ph type="subTitle" idx="7"/>
          </p:nvPr>
        </p:nvSpPr>
        <p:spPr>
          <a:xfrm>
            <a:off x="1911150" y="3625538"/>
            <a:ext cx="2316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1" name="Google Shape;181;p58"/>
          <p:cNvSpPr txBox="1">
            <a:spLocks noGrp="1"/>
          </p:cNvSpPr>
          <p:nvPr>
            <p:ph type="subTitle" idx="8"/>
          </p:nvPr>
        </p:nvSpPr>
        <p:spPr>
          <a:xfrm>
            <a:off x="2053200" y="396555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2" name="Google Shape;182;p58"/>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83" name="Google Shape;183;p5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4" name="Google Shape;184;p5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185" name="Google Shape;185;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86"/>
        <p:cNvGrpSpPr/>
        <p:nvPr/>
      </p:nvGrpSpPr>
      <p:grpSpPr>
        <a:xfrm>
          <a:off x="0" y="0"/>
          <a:ext cx="0" cy="0"/>
          <a:chOff x="0" y="0"/>
          <a:chExt cx="0" cy="0"/>
        </a:xfrm>
      </p:grpSpPr>
      <p:sp>
        <p:nvSpPr>
          <p:cNvPr id="187" name="Google Shape;187;p59"/>
          <p:cNvSpPr txBox="1">
            <a:spLocks noGrp="1"/>
          </p:cNvSpPr>
          <p:nvPr>
            <p:ph type="subTitle" idx="1"/>
          </p:nvPr>
        </p:nvSpPr>
        <p:spPr>
          <a:xfrm>
            <a:off x="3568125" y="2994600"/>
            <a:ext cx="20154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8" name="Google Shape;188;p59"/>
          <p:cNvSpPr txBox="1">
            <a:spLocks noGrp="1"/>
          </p:cNvSpPr>
          <p:nvPr>
            <p:ph type="subTitle" idx="2"/>
          </p:nvPr>
        </p:nvSpPr>
        <p:spPr>
          <a:xfrm>
            <a:off x="3568125" y="3334600"/>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9" name="Google Shape;189;p59"/>
          <p:cNvSpPr txBox="1">
            <a:spLocks noGrp="1"/>
          </p:cNvSpPr>
          <p:nvPr>
            <p:ph type="subTitle" idx="3"/>
          </p:nvPr>
        </p:nvSpPr>
        <p:spPr>
          <a:xfrm>
            <a:off x="1088350" y="2994600"/>
            <a:ext cx="20154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0" name="Google Shape;190;p59"/>
          <p:cNvSpPr txBox="1">
            <a:spLocks noGrp="1"/>
          </p:cNvSpPr>
          <p:nvPr>
            <p:ph type="subTitle" idx="4"/>
          </p:nvPr>
        </p:nvSpPr>
        <p:spPr>
          <a:xfrm>
            <a:off x="1088450" y="3334600"/>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91" name="Google Shape;191;p59"/>
          <p:cNvSpPr txBox="1">
            <a:spLocks noGrp="1"/>
          </p:cNvSpPr>
          <p:nvPr>
            <p:ph type="subTitle" idx="5"/>
          </p:nvPr>
        </p:nvSpPr>
        <p:spPr>
          <a:xfrm>
            <a:off x="6055450" y="2994600"/>
            <a:ext cx="20154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2" name="Google Shape;192;p59"/>
          <p:cNvSpPr txBox="1">
            <a:spLocks noGrp="1"/>
          </p:cNvSpPr>
          <p:nvPr>
            <p:ph type="subTitle" idx="6"/>
          </p:nvPr>
        </p:nvSpPr>
        <p:spPr>
          <a:xfrm>
            <a:off x="6055450" y="3334600"/>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93" name="Google Shape;193;p59"/>
          <p:cNvSpPr txBox="1">
            <a:spLocks noGrp="1"/>
          </p:cNvSpPr>
          <p:nvPr>
            <p:ph type="title"/>
          </p:nvPr>
        </p:nvSpPr>
        <p:spPr>
          <a:xfrm>
            <a:off x="713225" y="445025"/>
            <a:ext cx="4763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94" name="Google Shape;194;p5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5" name="Google Shape;195;p5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6" name="Google Shape;196;p59"/>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97" name="Google Shape;19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98"/>
        <p:cNvGrpSpPr/>
        <p:nvPr/>
      </p:nvGrpSpPr>
      <p:grpSpPr>
        <a:xfrm>
          <a:off x="0" y="0"/>
          <a:ext cx="0" cy="0"/>
          <a:chOff x="0" y="0"/>
          <a:chExt cx="0" cy="0"/>
        </a:xfrm>
      </p:grpSpPr>
      <p:sp>
        <p:nvSpPr>
          <p:cNvPr id="199" name="Google Shape;199;p60"/>
          <p:cNvSpPr txBox="1">
            <a:spLocks noGrp="1"/>
          </p:cNvSpPr>
          <p:nvPr>
            <p:ph type="subTitle" idx="1"/>
          </p:nvPr>
        </p:nvSpPr>
        <p:spPr>
          <a:xfrm>
            <a:off x="4750187" y="1722900"/>
            <a:ext cx="2014800" cy="357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0" name="Google Shape;200;p60"/>
          <p:cNvSpPr txBox="1">
            <a:spLocks noGrp="1"/>
          </p:cNvSpPr>
          <p:nvPr>
            <p:ph type="subTitle" idx="2"/>
          </p:nvPr>
        </p:nvSpPr>
        <p:spPr>
          <a:xfrm>
            <a:off x="4750184" y="206290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1" name="Google Shape;201;p60"/>
          <p:cNvSpPr txBox="1">
            <a:spLocks noGrp="1"/>
          </p:cNvSpPr>
          <p:nvPr>
            <p:ph type="subTitle" idx="3"/>
          </p:nvPr>
        </p:nvSpPr>
        <p:spPr>
          <a:xfrm>
            <a:off x="2306462" y="1722900"/>
            <a:ext cx="20148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2" name="Google Shape;202;p60"/>
          <p:cNvSpPr txBox="1">
            <a:spLocks noGrp="1"/>
          </p:cNvSpPr>
          <p:nvPr>
            <p:ph type="subTitle" idx="4"/>
          </p:nvPr>
        </p:nvSpPr>
        <p:spPr>
          <a:xfrm>
            <a:off x="2306462" y="2062900"/>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3" name="Google Shape;203;p60"/>
          <p:cNvSpPr txBox="1">
            <a:spLocks noGrp="1"/>
          </p:cNvSpPr>
          <p:nvPr>
            <p:ph type="subTitle" idx="5"/>
          </p:nvPr>
        </p:nvSpPr>
        <p:spPr>
          <a:xfrm>
            <a:off x="4750187" y="3158925"/>
            <a:ext cx="2014800" cy="357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4" name="Google Shape;204;p60"/>
          <p:cNvSpPr txBox="1">
            <a:spLocks noGrp="1"/>
          </p:cNvSpPr>
          <p:nvPr>
            <p:ph type="subTitle" idx="6"/>
          </p:nvPr>
        </p:nvSpPr>
        <p:spPr>
          <a:xfrm>
            <a:off x="4750184" y="3498925"/>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5" name="Google Shape;205;p60"/>
          <p:cNvSpPr txBox="1">
            <a:spLocks noGrp="1"/>
          </p:cNvSpPr>
          <p:nvPr>
            <p:ph type="subTitle" idx="7"/>
          </p:nvPr>
        </p:nvSpPr>
        <p:spPr>
          <a:xfrm>
            <a:off x="2306462" y="3158925"/>
            <a:ext cx="20148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6" name="Google Shape;206;p60"/>
          <p:cNvSpPr txBox="1">
            <a:spLocks noGrp="1"/>
          </p:cNvSpPr>
          <p:nvPr>
            <p:ph type="subTitle" idx="8"/>
          </p:nvPr>
        </p:nvSpPr>
        <p:spPr>
          <a:xfrm>
            <a:off x="2306462" y="3498925"/>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7" name="Google Shape;207;p60"/>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08" name="Google Shape;208;p6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9" name="Google Shape;209;p6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10" name="Google Shape;210;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11"/>
        <p:cNvGrpSpPr/>
        <p:nvPr/>
      </p:nvGrpSpPr>
      <p:grpSpPr>
        <a:xfrm>
          <a:off x="0" y="0"/>
          <a:ext cx="0" cy="0"/>
          <a:chOff x="0" y="0"/>
          <a:chExt cx="0" cy="0"/>
        </a:xfrm>
      </p:grpSpPr>
      <p:sp>
        <p:nvSpPr>
          <p:cNvPr id="212" name="Google Shape;212;p61"/>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213" name="Google Shape;213;p61"/>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4" name="Google Shape;214;p61"/>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215" name="Google Shape;215;p61"/>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6" name="Google Shape;216;p61"/>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217" name="Google Shape;217;p61"/>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18" name="Google Shape;218;p6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19" name="Google Shape;219;p6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20" name="Google Shape;220;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221"/>
        <p:cNvGrpSpPr/>
        <p:nvPr/>
      </p:nvGrpSpPr>
      <p:grpSpPr>
        <a:xfrm>
          <a:off x="0" y="0"/>
          <a:ext cx="0" cy="0"/>
          <a:chOff x="0" y="0"/>
          <a:chExt cx="0" cy="0"/>
        </a:xfrm>
      </p:grpSpPr>
      <p:sp>
        <p:nvSpPr>
          <p:cNvPr id="222" name="Google Shape;222;p62"/>
          <p:cNvSpPr txBox="1">
            <a:spLocks noGrp="1"/>
          </p:cNvSpPr>
          <p:nvPr>
            <p:ph type="title"/>
          </p:nvPr>
        </p:nvSpPr>
        <p:spPr>
          <a:xfrm>
            <a:off x="803750" y="2025800"/>
            <a:ext cx="4087500" cy="67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3" name="Google Shape;223;p62"/>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224" name="Google Shape;224;p6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5" name="Google Shape;225;p6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26" name="Google Shape;226;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7_2">
    <p:spTree>
      <p:nvGrpSpPr>
        <p:cNvPr id="1" name="Shape 227"/>
        <p:cNvGrpSpPr/>
        <p:nvPr/>
      </p:nvGrpSpPr>
      <p:grpSpPr>
        <a:xfrm>
          <a:off x="0" y="0"/>
          <a:ext cx="0" cy="0"/>
          <a:chOff x="0" y="0"/>
          <a:chExt cx="0" cy="0"/>
        </a:xfrm>
      </p:grpSpPr>
      <p:sp>
        <p:nvSpPr>
          <p:cNvPr id="228" name="Google Shape;228;p63"/>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229" name="Google Shape;229;p63"/>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230" name="Google Shape;230;p6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1" name="Google Shape;231;p6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32" name="Google Shape;232;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CUSTOM_8">
    <p:spTree>
      <p:nvGrpSpPr>
        <p:cNvPr id="1" name="Shape 233"/>
        <p:cNvGrpSpPr/>
        <p:nvPr/>
      </p:nvGrpSpPr>
      <p:grpSpPr>
        <a:xfrm>
          <a:off x="0" y="0"/>
          <a:ext cx="0" cy="0"/>
          <a:chOff x="0" y="0"/>
          <a:chExt cx="0" cy="0"/>
        </a:xfrm>
      </p:grpSpPr>
      <p:sp>
        <p:nvSpPr>
          <p:cNvPr id="234" name="Google Shape;234;p64"/>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235" name="Google Shape;235;p64"/>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6" name="Google Shape;236;p6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7" name="Google Shape;237;p6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8" name="Google Shape;238;p64"/>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39" name="Google Shape;239;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240"/>
        <p:cNvGrpSpPr/>
        <p:nvPr/>
      </p:nvGrpSpPr>
      <p:grpSpPr>
        <a:xfrm>
          <a:off x="0" y="0"/>
          <a:ext cx="0" cy="0"/>
          <a:chOff x="0" y="0"/>
          <a:chExt cx="0" cy="0"/>
        </a:xfrm>
      </p:grpSpPr>
      <p:sp>
        <p:nvSpPr>
          <p:cNvPr id="241" name="Google Shape;241;p65"/>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65"/>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3" name="Google Shape;243;p65"/>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65"/>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5" name="Google Shape;245;p65"/>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6" name="Google Shape;246;p6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7" name="Google Shape;247;p6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248" name="Google Shape;248;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9"/>
        <p:cNvGrpSpPr/>
        <p:nvPr/>
      </p:nvGrpSpPr>
      <p:grpSpPr>
        <a:xfrm>
          <a:off x="0" y="0"/>
          <a:ext cx="0" cy="0"/>
          <a:chOff x="0" y="0"/>
          <a:chExt cx="0" cy="0"/>
        </a:xfrm>
      </p:grpSpPr>
      <p:sp>
        <p:nvSpPr>
          <p:cNvPr id="250" name="Google Shape;250;p66"/>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251" name="Google Shape;251;p66"/>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66"/>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Montserrat"/>
                <a:ea typeface="Montserrat"/>
                <a:cs typeface="Montserrat"/>
                <a:sym typeface="Montserrat"/>
              </a:rPr>
              <a:t>CREDITS</a:t>
            </a:r>
            <a:r>
              <a:rPr lang="en" sz="1000" b="0" i="0" u="none" strike="noStrike" cap="none">
                <a:solidFill>
                  <a:schemeClr val="dk2"/>
                </a:solidFill>
                <a:latin typeface="Montserrat"/>
                <a:ea typeface="Montserrat"/>
                <a:cs typeface="Montserrat"/>
                <a:sym typeface="Montserrat"/>
              </a:rPr>
              <a:t>: This presentation template was created by </a:t>
            </a:r>
            <a:r>
              <a:rPr lang="en" sz="1000" b="1" i="0" u="none" strike="noStrike" cap="none">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dk2"/>
                </a:solidFill>
                <a:latin typeface="Montserrat"/>
                <a:ea typeface="Montserrat"/>
                <a:cs typeface="Montserrat"/>
                <a:sym typeface="Montserrat"/>
              </a:rPr>
              <a:t>, including icons by </a:t>
            </a:r>
            <a:r>
              <a:rPr lang="en" sz="1000" b="1" i="0" u="none" strike="noStrike" cap="none">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dk2"/>
                </a:solidFill>
                <a:latin typeface="Montserrat"/>
                <a:ea typeface="Montserrat"/>
                <a:cs typeface="Montserrat"/>
                <a:sym typeface="Montserrat"/>
              </a:rPr>
              <a:t>,and infographics &amp; images by </a:t>
            </a:r>
            <a:r>
              <a:rPr lang="en" sz="1000" b="1" i="0" u="none" strike="noStrike" cap="none">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i="0" u="none" strike="noStrike" cap="none">
              <a:solidFill>
                <a:schemeClr val="dk2"/>
              </a:solidFill>
              <a:latin typeface="Montserrat"/>
              <a:ea typeface="Montserrat"/>
              <a:cs typeface="Montserrat"/>
              <a:sym typeface="Montserrat"/>
            </a:endParaRPr>
          </a:p>
        </p:txBody>
      </p:sp>
      <p:cxnSp>
        <p:nvCxnSpPr>
          <p:cNvPr id="253" name="Google Shape;253;p6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4" name="Google Shape;254;p66"/>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55" name="Google Shape;255;p6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6" name="Google Shape;256;p66"/>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57" name="Google Shape;257;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0"/>
          <p:cNvSpPr txBox="1">
            <a:spLocks noGrp="1"/>
          </p:cNvSpPr>
          <p:nvPr>
            <p:ph type="title"/>
          </p:nvPr>
        </p:nvSpPr>
        <p:spPr>
          <a:xfrm>
            <a:off x="2714550" y="2543963"/>
            <a:ext cx="3714900" cy="6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40"/>
          <p:cNvSpPr txBox="1">
            <a:spLocks noGrp="1"/>
          </p:cNvSpPr>
          <p:nvPr>
            <p:ph type="title" idx="2"/>
          </p:nvPr>
        </p:nvSpPr>
        <p:spPr>
          <a:xfrm>
            <a:off x="3746550" y="1478925"/>
            <a:ext cx="1650900" cy="9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26" name="Google Shape;26;p40"/>
          <p:cNvSpPr txBox="1">
            <a:spLocks noGrp="1"/>
          </p:cNvSpPr>
          <p:nvPr>
            <p:ph type="subTitle" idx="1"/>
          </p:nvPr>
        </p:nvSpPr>
        <p:spPr>
          <a:xfrm>
            <a:off x="2291400" y="3279625"/>
            <a:ext cx="4561200" cy="39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7" name="Google Shape;27;p4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 name="Google Shape;28;p4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 name="Google Shape;29;p40"/>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0" name="Google Shape;30;p40"/>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1" name="Google Shape;31;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58"/>
        <p:cNvGrpSpPr/>
        <p:nvPr/>
      </p:nvGrpSpPr>
      <p:grpSpPr>
        <a:xfrm>
          <a:off x="0" y="0"/>
          <a:ext cx="0" cy="0"/>
          <a:chOff x="0" y="0"/>
          <a:chExt cx="0" cy="0"/>
        </a:xfrm>
      </p:grpSpPr>
      <p:cxnSp>
        <p:nvCxnSpPr>
          <p:cNvPr id="259" name="Google Shape;259;p6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0" name="Google Shape;260;p6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sp>
        <p:nvSpPr>
          <p:cNvPr id="261" name="Google Shape;261;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2"/>
        <p:cNvGrpSpPr/>
        <p:nvPr/>
      </p:nvGrpSpPr>
      <p:grpSpPr>
        <a:xfrm>
          <a:off x="0" y="0"/>
          <a:ext cx="0" cy="0"/>
          <a:chOff x="0" y="0"/>
          <a:chExt cx="0" cy="0"/>
        </a:xfrm>
      </p:grpSpPr>
      <p:cxnSp>
        <p:nvCxnSpPr>
          <p:cNvPr id="263" name="Google Shape;263;p6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4" name="Google Shape;264;p6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5" name="Google Shape;265;p68"/>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66" name="Google Shape;266;p68"/>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67" name="Google Shape;267;p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68"/>
        <p:cNvGrpSpPr/>
        <p:nvPr/>
      </p:nvGrpSpPr>
      <p:grpSpPr>
        <a:xfrm>
          <a:off x="0" y="0"/>
          <a:ext cx="0" cy="0"/>
          <a:chOff x="0" y="0"/>
          <a:chExt cx="0" cy="0"/>
        </a:xfrm>
      </p:grpSpPr>
      <p:cxnSp>
        <p:nvCxnSpPr>
          <p:cNvPr id="269" name="Google Shape;269;p6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0" name="Google Shape;270;p6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1" name="Google Shape;271;p69"/>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72" name="Google Shape;272;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1"/>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41"/>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35" name="Google Shape;35;p4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4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 name="Google Shape;37;p41"/>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8" name="Google Shape;38;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42"/>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42"/>
          <p:cNvSpPr txBox="1">
            <a:spLocks noGrp="1"/>
          </p:cNvSpPr>
          <p:nvPr>
            <p:ph type="subTitle" idx="1"/>
          </p:nvPr>
        </p:nvSpPr>
        <p:spPr>
          <a:xfrm>
            <a:off x="5038975" y="26490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42" name="Google Shape;42;p42"/>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3" name="Google Shape;43;p42"/>
          <p:cNvSpPr txBox="1">
            <a:spLocks noGrp="1"/>
          </p:cNvSpPr>
          <p:nvPr>
            <p:ph type="subTitle" idx="3"/>
          </p:nvPr>
        </p:nvSpPr>
        <p:spPr>
          <a:xfrm>
            <a:off x="1693175" y="26490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44" name="Google Shape;44;p42"/>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5" name="Google Shape;45;p4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 name="Google Shape;46;p4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7" name="Google Shape;47;p42"/>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8" name="Google Shape;48;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51" name="Google Shape;51;p4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2" name="Google Shape;52;p4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
        <p:nvSpPr>
          <p:cNvPr id="53" name="Google Shape;5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44"/>
          <p:cNvSpPr txBox="1">
            <a:spLocks noGrp="1"/>
          </p:cNvSpPr>
          <p:nvPr>
            <p:ph type="title"/>
          </p:nvPr>
        </p:nvSpPr>
        <p:spPr>
          <a:xfrm>
            <a:off x="1122500" y="1225400"/>
            <a:ext cx="6899100" cy="269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56" name="Google Shape;56;p4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7" name="Google Shape;57;p4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8" name="Google Shape;58;p44"/>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9" name="Google Shape;59;p44"/>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60" name="Google Shape;60;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45"/>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63" name="Google Shape;63;p45"/>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64" name="Google Shape;64;p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5" name="Google Shape;65;p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6" name="Google Shape;66;p45"/>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67" name="Google Shape;67;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46"/>
          <p:cNvSpPr txBox="1">
            <a:spLocks noGrp="1"/>
          </p:cNvSpPr>
          <p:nvPr>
            <p:ph type="body" idx="1"/>
          </p:nvPr>
        </p:nvSpPr>
        <p:spPr>
          <a:xfrm>
            <a:off x="713225" y="539500"/>
            <a:ext cx="3557100" cy="977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70" name="Google Shape;70;p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1" name="Google Shape;71;p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2" name="Google Shape;72;p46"/>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73" name="Google Shape;73;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37"/>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rouplens.org/datasets/movielens/1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
          <p:cNvSpPr txBox="1">
            <a:spLocks noGrp="1"/>
          </p:cNvSpPr>
          <p:nvPr>
            <p:ph type="subTitle" idx="1"/>
          </p:nvPr>
        </p:nvSpPr>
        <p:spPr>
          <a:xfrm>
            <a:off x="448950" y="3821575"/>
            <a:ext cx="8328300" cy="44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sz="1300"/>
          </a:p>
          <a:p>
            <a:pPr marL="0" lvl="0" indent="0" algn="ctr" rtl="0">
              <a:lnSpc>
                <a:spcPct val="100000"/>
              </a:lnSpc>
              <a:spcBef>
                <a:spcPts val="0"/>
              </a:spcBef>
              <a:spcAft>
                <a:spcPts val="0"/>
              </a:spcAft>
              <a:buSzPts val="2800"/>
              <a:buNone/>
            </a:pPr>
            <a:endParaRPr sz="1300"/>
          </a:p>
          <a:p>
            <a:pPr marL="0" lvl="0" indent="0" algn="ctr" rtl="0">
              <a:lnSpc>
                <a:spcPct val="100000"/>
              </a:lnSpc>
              <a:spcBef>
                <a:spcPts val="0"/>
              </a:spcBef>
              <a:spcAft>
                <a:spcPts val="0"/>
              </a:spcAft>
              <a:buSzPts val="2800"/>
              <a:buNone/>
            </a:pPr>
            <a:endParaRPr sz="1300"/>
          </a:p>
        </p:txBody>
      </p:sp>
      <p:sp>
        <p:nvSpPr>
          <p:cNvPr id="278" name="Google Shape;278;p1"/>
          <p:cNvSpPr txBox="1">
            <a:spLocks noGrp="1"/>
          </p:cNvSpPr>
          <p:nvPr>
            <p:ph type="subTitle" idx="1"/>
          </p:nvPr>
        </p:nvSpPr>
        <p:spPr>
          <a:xfrm>
            <a:off x="1198975" y="3379688"/>
            <a:ext cx="7064100" cy="44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200" b="1">
                <a:solidFill>
                  <a:schemeClr val="accent1"/>
                </a:solidFill>
              </a:rPr>
              <a:t>Movie Recommendation System</a:t>
            </a:r>
            <a:endParaRPr sz="2200" b="1">
              <a:solidFill>
                <a:schemeClr val="accent1"/>
              </a:solidFill>
            </a:endParaRPr>
          </a:p>
        </p:txBody>
      </p:sp>
      <p:pic>
        <p:nvPicPr>
          <p:cNvPr id="279" name="Google Shape;279;p1"/>
          <p:cNvPicPr preferRelativeResize="0"/>
          <p:nvPr/>
        </p:nvPicPr>
        <p:blipFill rotWithShape="1">
          <a:blip r:embed="rId3">
            <a:alphaModFix/>
          </a:blip>
          <a:srcRect/>
          <a:stretch/>
        </p:blipFill>
        <p:spPr>
          <a:xfrm>
            <a:off x="1956775" y="1415949"/>
            <a:ext cx="5385550" cy="185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0"/>
          <p:cNvSpPr txBox="1">
            <a:spLocks noGrp="1"/>
          </p:cNvSpPr>
          <p:nvPr>
            <p:ph type="subTitle" idx="2"/>
          </p:nvPr>
        </p:nvSpPr>
        <p:spPr>
          <a:xfrm>
            <a:off x="713225" y="1084950"/>
            <a:ext cx="7843500" cy="355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400"/>
              <a:buNone/>
            </a:pPr>
            <a:r>
              <a:rPr lang="en">
                <a:solidFill>
                  <a:schemeClr val="dk1"/>
                </a:solidFill>
              </a:rPr>
              <a:t>The dataset consists of 26,000,000 ratings applied to 45,000 movies by 270,000 users. The data is segregated into 2 files.</a:t>
            </a:r>
            <a:endParaRPr>
              <a:solidFill>
                <a:schemeClr val="dk1"/>
              </a:solidFill>
            </a:endParaRPr>
          </a:p>
          <a:p>
            <a:pPr marL="457200" marR="0" lvl="0" indent="-317500" algn="l" rtl="0">
              <a:lnSpc>
                <a:spcPct val="115000"/>
              </a:lnSpc>
              <a:spcBef>
                <a:spcPts val="1200"/>
              </a:spcBef>
              <a:spcAft>
                <a:spcPts val="0"/>
              </a:spcAft>
              <a:buClr>
                <a:schemeClr val="dk1"/>
              </a:buClr>
              <a:buSzPts val="1400"/>
              <a:buFont typeface="Lato"/>
              <a:buChar char="●"/>
            </a:pPr>
            <a:r>
              <a:rPr lang="en">
                <a:solidFill>
                  <a:schemeClr val="dk1"/>
                </a:solidFill>
              </a:rPr>
              <a:t>Link</a:t>
            </a:r>
            <a:br>
              <a:rPr lang="en">
                <a:solidFill>
                  <a:schemeClr val="dk1"/>
                </a:solidFill>
              </a:rPr>
            </a:br>
            <a:r>
              <a:rPr lang="en">
                <a:solidFill>
                  <a:schemeClr val="dk1"/>
                </a:solidFill>
              </a:rPr>
              <a:t>movieId, imdbId, tmdbId</a:t>
            </a:r>
            <a:br>
              <a:rPr lang="en">
                <a:solidFill>
                  <a:schemeClr val="dk1"/>
                </a:solidFill>
              </a:rPr>
            </a:br>
            <a:endParaRPr>
              <a:solidFill>
                <a:schemeClr val="dk1"/>
              </a:solidFill>
            </a:endParaRPr>
          </a:p>
          <a:p>
            <a:pPr marL="457200" marR="0" lvl="0" indent="-317500" algn="l" rtl="0">
              <a:lnSpc>
                <a:spcPct val="115000"/>
              </a:lnSpc>
              <a:spcBef>
                <a:spcPts val="0"/>
              </a:spcBef>
              <a:spcAft>
                <a:spcPts val="0"/>
              </a:spcAft>
              <a:buClr>
                <a:schemeClr val="dk1"/>
              </a:buClr>
              <a:buSzPts val="1400"/>
              <a:buFont typeface="Lato"/>
              <a:buChar char="●"/>
            </a:pPr>
            <a:r>
              <a:rPr lang="en">
                <a:solidFill>
                  <a:schemeClr val="dk1"/>
                </a:solidFill>
              </a:rPr>
              <a:t>movies_metadata</a:t>
            </a:r>
            <a:br>
              <a:rPr lang="en">
                <a:solidFill>
                  <a:schemeClr val="dk1"/>
                </a:solidFill>
              </a:rPr>
            </a:br>
            <a:r>
              <a:rPr lang="en">
                <a:solidFill>
                  <a:schemeClr val="dk1"/>
                </a:solidFill>
              </a:rPr>
              <a:t>adult, belongs_to_collection, budget, genres, homepage, id, imdb_id	original_language, original_title,overview, popularity, poster_path, production_companies, production_countries, release_date, revenue, runtime, spoken_languages, status, tagline, title, video, vote_average, vote_count</a:t>
            </a:r>
            <a:endParaRPr>
              <a:solidFill>
                <a:schemeClr val="dk1"/>
              </a:solidFill>
            </a:endParaRPr>
          </a:p>
          <a:p>
            <a:pPr marL="0" marR="0" lvl="0" indent="0" algn="l" rtl="0">
              <a:lnSpc>
                <a:spcPct val="115000"/>
              </a:lnSpc>
              <a:spcBef>
                <a:spcPts val="1200"/>
              </a:spcBef>
              <a:spcAft>
                <a:spcPts val="1200"/>
              </a:spcAft>
              <a:buSzPts val="1400"/>
              <a:buNone/>
            </a:pPr>
            <a:r>
              <a:rPr lang="en">
                <a:solidFill>
                  <a:schemeClr val="dk1"/>
                </a:solidFill>
              </a:rPr>
              <a:t>From the movies_metadata, we have considered columns original_title, imdb_id, overview, tagline, vote_count and vote_average for the analysis</a:t>
            </a:r>
            <a:endParaRPr>
              <a:solidFill>
                <a:schemeClr val="dk1"/>
              </a:solidFill>
            </a:endParaRPr>
          </a:p>
        </p:txBody>
      </p:sp>
      <p:sp>
        <p:nvSpPr>
          <p:cNvPr id="356" name="Google Shape;356;p10"/>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300"/>
              <a:t>Dataset 2</a:t>
            </a:r>
            <a:r>
              <a:rPr lang="en"/>
              <a:t> </a:t>
            </a:r>
            <a:r>
              <a:rPr lang="en" sz="2300"/>
              <a:t>Description</a:t>
            </a:r>
            <a:endParaRPr/>
          </a:p>
        </p:txBody>
      </p:sp>
      <p:sp>
        <p:nvSpPr>
          <p:cNvPr id="357" name="Google Shape;357;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1"/>
          <p:cNvSpPr txBox="1">
            <a:spLocks noGrp="1"/>
          </p:cNvSpPr>
          <p:nvPr>
            <p:ph type="title"/>
          </p:nvPr>
        </p:nvSpPr>
        <p:spPr>
          <a:xfrm>
            <a:off x="713225" y="9674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Most Popular Genres released</a:t>
            </a:r>
            <a:endParaRPr sz="1700"/>
          </a:p>
        </p:txBody>
      </p:sp>
      <p:sp>
        <p:nvSpPr>
          <p:cNvPr id="363" name="Google Shape;363;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364" name="Google Shape;364;p11"/>
          <p:cNvPicPr preferRelativeResize="0"/>
          <p:nvPr/>
        </p:nvPicPr>
        <p:blipFill rotWithShape="1">
          <a:blip r:embed="rId3">
            <a:alphaModFix/>
          </a:blip>
          <a:srcRect/>
          <a:stretch/>
        </p:blipFill>
        <p:spPr>
          <a:xfrm>
            <a:off x="622850" y="1399475"/>
            <a:ext cx="7601950" cy="3282549"/>
          </a:xfrm>
          <a:prstGeom prst="rect">
            <a:avLst/>
          </a:prstGeom>
          <a:noFill/>
          <a:ln>
            <a:noFill/>
          </a:ln>
        </p:spPr>
      </p:pic>
      <p:sp>
        <p:nvSpPr>
          <p:cNvPr id="365" name="Google Shape;365;p11"/>
          <p:cNvSpPr txBox="1">
            <a:spLocks noGrp="1"/>
          </p:cNvSpPr>
          <p:nvPr>
            <p:ph type="title"/>
          </p:nvPr>
        </p:nvSpPr>
        <p:spPr>
          <a:xfrm>
            <a:off x="713225" y="445025"/>
            <a:ext cx="7363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200"/>
              <a:t>Exploratory Data Analysis (EDA) for Dataset 1</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2"/>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371" name="Google Shape;371;p12"/>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Frequency of the Ratings given by the User</a:t>
            </a:r>
            <a:endParaRPr sz="1600"/>
          </a:p>
        </p:txBody>
      </p:sp>
      <p:sp>
        <p:nvSpPr>
          <p:cNvPr id="372" name="Google Shape;372;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pic>
        <p:nvPicPr>
          <p:cNvPr id="373" name="Google Shape;373;p12"/>
          <p:cNvPicPr preferRelativeResize="0"/>
          <p:nvPr/>
        </p:nvPicPr>
        <p:blipFill rotWithShape="1">
          <a:blip r:embed="rId3">
            <a:alphaModFix/>
          </a:blip>
          <a:srcRect/>
          <a:stretch/>
        </p:blipFill>
        <p:spPr>
          <a:xfrm>
            <a:off x="432025" y="1110275"/>
            <a:ext cx="7668426" cy="328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3"/>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379" name="Google Shape;379;p13"/>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a:t>Top 15 users who have rated most of the movies</a:t>
            </a:r>
            <a:endParaRPr sz="1500"/>
          </a:p>
        </p:txBody>
      </p:sp>
      <p:sp>
        <p:nvSpPr>
          <p:cNvPr id="380" name="Google Shape;380;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381" name="Google Shape;381;p13"/>
          <p:cNvPicPr preferRelativeResize="0"/>
          <p:nvPr/>
        </p:nvPicPr>
        <p:blipFill rotWithShape="1">
          <a:blip r:embed="rId3">
            <a:alphaModFix/>
          </a:blip>
          <a:srcRect/>
          <a:stretch/>
        </p:blipFill>
        <p:spPr>
          <a:xfrm>
            <a:off x="793050" y="1017725"/>
            <a:ext cx="7556648" cy="3445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4"/>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Movies with high average rating</a:t>
            </a:r>
            <a:endParaRPr sz="1700"/>
          </a:p>
        </p:txBody>
      </p:sp>
      <p:sp>
        <p:nvSpPr>
          <p:cNvPr id="387" name="Google Shape;387;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pic>
        <p:nvPicPr>
          <p:cNvPr id="388" name="Google Shape;388;p14"/>
          <p:cNvPicPr preferRelativeResize="0"/>
          <p:nvPr/>
        </p:nvPicPr>
        <p:blipFill rotWithShape="1">
          <a:blip r:embed="rId3">
            <a:alphaModFix/>
          </a:blip>
          <a:srcRect/>
          <a:stretch/>
        </p:blipFill>
        <p:spPr>
          <a:xfrm>
            <a:off x="502300" y="1109825"/>
            <a:ext cx="8054475" cy="3427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5"/>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Movies with low average rating</a:t>
            </a:r>
            <a:endParaRPr sz="1700"/>
          </a:p>
        </p:txBody>
      </p:sp>
      <p:sp>
        <p:nvSpPr>
          <p:cNvPr id="394" name="Google Shape;394;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pic>
        <p:nvPicPr>
          <p:cNvPr id="395" name="Google Shape;395;p15"/>
          <p:cNvPicPr preferRelativeResize="0"/>
          <p:nvPr/>
        </p:nvPicPr>
        <p:blipFill rotWithShape="1">
          <a:blip r:embed="rId3">
            <a:alphaModFix/>
          </a:blip>
          <a:srcRect/>
          <a:stretch/>
        </p:blipFill>
        <p:spPr>
          <a:xfrm>
            <a:off x="713225" y="1017725"/>
            <a:ext cx="7843549" cy="357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6"/>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01" name="Google Shape;401;p16"/>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Total number of movies produced each year</a:t>
            </a:r>
            <a:endParaRPr sz="1700"/>
          </a:p>
        </p:txBody>
      </p:sp>
      <p:sp>
        <p:nvSpPr>
          <p:cNvPr id="402" name="Google Shape;402;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pic>
        <p:nvPicPr>
          <p:cNvPr id="403" name="Google Shape;403;p16"/>
          <p:cNvPicPr preferRelativeResize="0"/>
          <p:nvPr/>
        </p:nvPicPr>
        <p:blipFill rotWithShape="1">
          <a:blip r:embed="rId3">
            <a:alphaModFix/>
          </a:blip>
          <a:srcRect/>
          <a:stretch/>
        </p:blipFill>
        <p:spPr>
          <a:xfrm>
            <a:off x="770400" y="1200900"/>
            <a:ext cx="7466001" cy="329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7"/>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09" name="Google Shape;409;p17"/>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600"/>
              <a:t>Percentage of Genres with maximum rating 5</a:t>
            </a:r>
            <a:endParaRPr sz="1600"/>
          </a:p>
        </p:txBody>
      </p:sp>
      <p:sp>
        <p:nvSpPr>
          <p:cNvPr id="410" name="Google Shape;410;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pic>
        <p:nvPicPr>
          <p:cNvPr id="411" name="Google Shape;411;p17"/>
          <p:cNvPicPr preferRelativeResize="0"/>
          <p:nvPr/>
        </p:nvPicPr>
        <p:blipFill rotWithShape="1">
          <a:blip r:embed="rId3">
            <a:alphaModFix/>
          </a:blip>
          <a:srcRect/>
          <a:stretch/>
        </p:blipFill>
        <p:spPr>
          <a:xfrm>
            <a:off x="566475" y="1017725"/>
            <a:ext cx="7817201" cy="35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8"/>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17" name="Google Shape;417;p18"/>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100"/>
              <a:t>Percentage of Genres with minimum rating (less than and equal to 1)</a:t>
            </a:r>
            <a:endParaRPr sz="1100"/>
          </a:p>
        </p:txBody>
      </p:sp>
      <p:sp>
        <p:nvSpPr>
          <p:cNvPr id="418" name="Google Shape;418;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pic>
        <p:nvPicPr>
          <p:cNvPr id="419" name="Google Shape;419;p18"/>
          <p:cNvPicPr preferRelativeResize="0"/>
          <p:nvPr/>
        </p:nvPicPr>
        <p:blipFill rotWithShape="1">
          <a:blip r:embed="rId3">
            <a:alphaModFix/>
          </a:blip>
          <a:srcRect/>
          <a:stretch/>
        </p:blipFill>
        <p:spPr>
          <a:xfrm>
            <a:off x="498500" y="1151550"/>
            <a:ext cx="8168398" cy="343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25" name="Google Shape;425;p19"/>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Rating frequency in specific time period</a:t>
            </a:r>
            <a:endParaRPr sz="1700"/>
          </a:p>
        </p:txBody>
      </p:sp>
      <p:sp>
        <p:nvSpPr>
          <p:cNvPr id="426" name="Google Shape;42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pic>
        <p:nvPicPr>
          <p:cNvPr id="427" name="Google Shape;427;p19"/>
          <p:cNvPicPr preferRelativeResize="0"/>
          <p:nvPr/>
        </p:nvPicPr>
        <p:blipFill rotWithShape="1">
          <a:blip r:embed="rId3">
            <a:alphaModFix/>
          </a:blip>
          <a:srcRect/>
          <a:stretch/>
        </p:blipFill>
        <p:spPr>
          <a:xfrm>
            <a:off x="713225" y="1017725"/>
            <a:ext cx="7843550" cy="353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283"/>
        <p:cNvGrpSpPr/>
        <p:nvPr/>
      </p:nvGrpSpPr>
      <p:grpSpPr>
        <a:xfrm>
          <a:off x="0" y="0"/>
          <a:ext cx="0" cy="0"/>
          <a:chOff x="0" y="0"/>
          <a:chExt cx="0" cy="0"/>
        </a:xfrm>
      </p:grpSpPr>
      <p:sp>
        <p:nvSpPr>
          <p:cNvPr id="284" name="Google Shape;284;p2"/>
          <p:cNvSpPr txBox="1">
            <a:spLocks noGrp="1"/>
          </p:cNvSpPr>
          <p:nvPr>
            <p:ph type="subTitle" idx="1"/>
          </p:nvPr>
        </p:nvSpPr>
        <p:spPr>
          <a:xfrm>
            <a:off x="464100" y="624500"/>
            <a:ext cx="8367600" cy="4442700"/>
          </a:xfrm>
          <a:prstGeom prst="rect">
            <a:avLst/>
          </a:prstGeom>
          <a:noFill/>
          <a:ln>
            <a:noFill/>
          </a:ln>
        </p:spPr>
        <p:txBody>
          <a:bodyPr spcFirstLastPara="1" wrap="square" lIns="91425" tIns="91425" rIns="91425" bIns="91425" anchor="ctr" anchorCtr="0">
            <a:noAutofit/>
          </a:bodyPr>
          <a:lstStyle/>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Introduction</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Recommendation Systems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Literature Review</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Content based filtering</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Collaborative filtering</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Data transformations performed</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EDA/Data Description</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Content based model implementation +results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Collaborative model implementation + results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Findings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a:latin typeface="Montserrat"/>
                <a:ea typeface="Montserrat"/>
                <a:cs typeface="Montserrat"/>
                <a:sym typeface="Montserrat"/>
              </a:rPr>
              <a:t>Recommendations for Business</a:t>
            </a:r>
            <a:endParaRPr sz="1500">
              <a:latin typeface="Montserrat"/>
              <a:ea typeface="Montserrat"/>
              <a:cs typeface="Montserrat"/>
              <a:sym typeface="Montserrat"/>
            </a:endParaRPr>
          </a:p>
        </p:txBody>
      </p:sp>
      <p:sp>
        <p:nvSpPr>
          <p:cNvPr id="285" name="Google Shape;285;p2"/>
          <p:cNvSpPr txBox="1">
            <a:spLocks noGrp="1"/>
          </p:cNvSpPr>
          <p:nvPr>
            <p:ph type="title"/>
          </p:nvPr>
        </p:nvSpPr>
        <p:spPr>
          <a:xfrm>
            <a:off x="656500" y="38327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400"/>
              <a:t>Agenda</a:t>
            </a:r>
            <a:endParaRPr sz="2400"/>
          </a:p>
        </p:txBody>
      </p:sp>
      <p:sp>
        <p:nvSpPr>
          <p:cNvPr id="286" name="Google Shape;28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700"/>
              <a:buNone/>
            </a:pPr>
            <a:fld id="{00000000-1234-1234-1234-123412341234}" type="slidenum">
              <a:rPr lang="en" sz="700"/>
              <a:t>2</a:t>
            </a:fld>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0"/>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33" name="Google Shape;433;p20"/>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Rating frequency of Genres</a:t>
            </a:r>
            <a:endParaRPr sz="1700"/>
          </a:p>
        </p:txBody>
      </p:sp>
      <p:sp>
        <p:nvSpPr>
          <p:cNvPr id="434" name="Google Shape;434;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pic>
        <p:nvPicPr>
          <p:cNvPr id="435" name="Google Shape;435;p20"/>
          <p:cNvPicPr preferRelativeResize="0"/>
          <p:nvPr/>
        </p:nvPicPr>
        <p:blipFill rotWithShape="1">
          <a:blip r:embed="rId3">
            <a:alphaModFix/>
          </a:blip>
          <a:srcRect/>
          <a:stretch/>
        </p:blipFill>
        <p:spPr>
          <a:xfrm>
            <a:off x="555125" y="1147588"/>
            <a:ext cx="8001648" cy="34350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41" name="Google Shape;441;p21"/>
          <p:cNvSpPr txBox="1">
            <a:spLocks noGrp="1"/>
          </p:cNvSpPr>
          <p:nvPr>
            <p:ph type="title"/>
          </p:nvPr>
        </p:nvSpPr>
        <p:spPr>
          <a:xfrm>
            <a:off x="617825" y="91337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Movies with High Vote Average</a:t>
            </a:r>
            <a:endParaRPr sz="1700"/>
          </a:p>
        </p:txBody>
      </p:sp>
      <p:sp>
        <p:nvSpPr>
          <p:cNvPr id="442" name="Google Shape;44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443" name="Google Shape;443;p21"/>
          <p:cNvPicPr preferRelativeResize="0"/>
          <p:nvPr/>
        </p:nvPicPr>
        <p:blipFill rotWithShape="1">
          <a:blip r:embed="rId3">
            <a:alphaModFix/>
          </a:blip>
          <a:srcRect/>
          <a:stretch/>
        </p:blipFill>
        <p:spPr>
          <a:xfrm>
            <a:off x="617813" y="1539174"/>
            <a:ext cx="7908374" cy="3210665"/>
          </a:xfrm>
          <a:prstGeom prst="rect">
            <a:avLst/>
          </a:prstGeom>
          <a:noFill/>
          <a:ln>
            <a:noFill/>
          </a:ln>
        </p:spPr>
      </p:pic>
      <p:sp>
        <p:nvSpPr>
          <p:cNvPr id="444" name="Google Shape;444;p21"/>
          <p:cNvSpPr txBox="1">
            <a:spLocks noGrp="1"/>
          </p:cNvSpPr>
          <p:nvPr>
            <p:ph type="title"/>
          </p:nvPr>
        </p:nvSpPr>
        <p:spPr>
          <a:xfrm>
            <a:off x="617825" y="515325"/>
            <a:ext cx="7363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200"/>
              <a:t>Exploratory Data Analysis (EDA) for Dataset 2</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2"/>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50" name="Google Shape;450;p22"/>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a:t>Top 15 Movies with high vote frequency average</a:t>
            </a:r>
            <a:endParaRPr sz="1500"/>
          </a:p>
        </p:txBody>
      </p:sp>
      <p:sp>
        <p:nvSpPr>
          <p:cNvPr id="451" name="Google Shape;451;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pic>
        <p:nvPicPr>
          <p:cNvPr id="452" name="Google Shape;452;p22"/>
          <p:cNvPicPr preferRelativeResize="0"/>
          <p:nvPr/>
        </p:nvPicPr>
        <p:blipFill rotWithShape="1">
          <a:blip r:embed="rId3">
            <a:alphaModFix/>
          </a:blip>
          <a:srcRect/>
          <a:stretch/>
        </p:blipFill>
        <p:spPr>
          <a:xfrm>
            <a:off x="566475" y="1144249"/>
            <a:ext cx="8168401" cy="329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3"/>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58" name="Google Shape;458;p23"/>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Vote average frequency for Genres</a:t>
            </a:r>
            <a:endParaRPr sz="1700"/>
          </a:p>
        </p:txBody>
      </p:sp>
      <p:sp>
        <p:nvSpPr>
          <p:cNvPr id="459" name="Google Shape;459;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pic>
        <p:nvPicPr>
          <p:cNvPr id="460" name="Google Shape;460;p23"/>
          <p:cNvPicPr preferRelativeResize="0"/>
          <p:nvPr/>
        </p:nvPicPr>
        <p:blipFill rotWithShape="1">
          <a:blip r:embed="rId3">
            <a:alphaModFix/>
          </a:blip>
          <a:srcRect/>
          <a:stretch/>
        </p:blipFill>
        <p:spPr>
          <a:xfrm>
            <a:off x="634450" y="1144738"/>
            <a:ext cx="7922326" cy="34436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4"/>
          <p:cNvSpPr txBox="1">
            <a:spLocks noGrp="1"/>
          </p:cNvSpPr>
          <p:nvPr>
            <p:ph type="subTitle" idx="2"/>
          </p:nvPr>
        </p:nvSpPr>
        <p:spPr>
          <a:xfrm>
            <a:off x="2247500" y="1790050"/>
            <a:ext cx="5160300" cy="24021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SzPts val="1400"/>
              <a:buNone/>
            </a:pPr>
            <a:endParaRPr/>
          </a:p>
        </p:txBody>
      </p:sp>
      <p:sp>
        <p:nvSpPr>
          <p:cNvPr id="466" name="Google Shape;466;p24"/>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700"/>
              <a:t>Word cloud for Movie title</a:t>
            </a:r>
            <a:endParaRPr sz="1700"/>
          </a:p>
        </p:txBody>
      </p:sp>
      <p:sp>
        <p:nvSpPr>
          <p:cNvPr id="467" name="Google Shape;467;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pic>
        <p:nvPicPr>
          <p:cNvPr id="468" name="Google Shape;468;p24"/>
          <p:cNvPicPr preferRelativeResize="0"/>
          <p:nvPr/>
        </p:nvPicPr>
        <p:blipFill rotWithShape="1">
          <a:blip r:embed="rId3">
            <a:alphaModFix/>
          </a:blip>
          <a:srcRect/>
          <a:stretch/>
        </p:blipFill>
        <p:spPr>
          <a:xfrm>
            <a:off x="509825" y="1017725"/>
            <a:ext cx="8145750" cy="3502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5"/>
          <p:cNvSpPr txBox="1">
            <a:spLocks noGrp="1"/>
          </p:cNvSpPr>
          <p:nvPr>
            <p:ph type="subTitle" idx="2"/>
          </p:nvPr>
        </p:nvSpPr>
        <p:spPr>
          <a:xfrm>
            <a:off x="335725" y="1175150"/>
            <a:ext cx="8326200" cy="799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SzPts val="1400"/>
              <a:buNone/>
            </a:pPr>
            <a:r>
              <a:rPr lang="en" sz="1300">
                <a:solidFill>
                  <a:schemeClr val="dk1"/>
                </a:solidFill>
              </a:rPr>
              <a:t>Goal : To recommend movies that are the most similar to a movie liked by a user, by computing similarity between movies, using Movie Metadata. (Hence, Content Based Filtering). We implement this using a TF-IDF Vectorizer and Cosine Similarity Measure.</a:t>
            </a:r>
            <a:endParaRPr sz="13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300">
              <a:solidFill>
                <a:schemeClr val="dk1"/>
              </a:solidFill>
            </a:endParaRPr>
          </a:p>
        </p:txBody>
      </p:sp>
      <p:sp>
        <p:nvSpPr>
          <p:cNvPr id="474" name="Google Shape;474;p25"/>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Content based Filtering</a:t>
            </a:r>
            <a:endParaRPr/>
          </a:p>
        </p:txBody>
      </p:sp>
      <p:sp>
        <p:nvSpPr>
          <p:cNvPr id="475" name="Google Shape;475;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pic>
        <p:nvPicPr>
          <p:cNvPr id="476" name="Google Shape;476;p25"/>
          <p:cNvPicPr preferRelativeResize="0"/>
          <p:nvPr/>
        </p:nvPicPr>
        <p:blipFill rotWithShape="1">
          <a:blip r:embed="rId3">
            <a:alphaModFix/>
          </a:blip>
          <a:srcRect/>
          <a:stretch/>
        </p:blipFill>
        <p:spPr>
          <a:xfrm>
            <a:off x="335725" y="2058375"/>
            <a:ext cx="8504950" cy="1938025"/>
          </a:xfrm>
          <a:prstGeom prst="rect">
            <a:avLst/>
          </a:prstGeom>
          <a:noFill/>
          <a:ln>
            <a:noFill/>
          </a:ln>
        </p:spPr>
      </p:pic>
      <p:pic>
        <p:nvPicPr>
          <p:cNvPr id="477" name="Google Shape;477;p25"/>
          <p:cNvPicPr preferRelativeResize="0"/>
          <p:nvPr/>
        </p:nvPicPr>
        <p:blipFill rotWithShape="1">
          <a:blip r:embed="rId4">
            <a:alphaModFix/>
          </a:blip>
          <a:srcRect/>
          <a:stretch/>
        </p:blipFill>
        <p:spPr>
          <a:xfrm>
            <a:off x="266275" y="4224325"/>
            <a:ext cx="8839202" cy="6118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6"/>
          <p:cNvSpPr txBox="1">
            <a:spLocks noGrp="1"/>
          </p:cNvSpPr>
          <p:nvPr>
            <p:ph type="title"/>
          </p:nvPr>
        </p:nvSpPr>
        <p:spPr>
          <a:xfrm>
            <a:off x="498150" y="379375"/>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Content based Filtering</a:t>
            </a:r>
            <a:endParaRPr/>
          </a:p>
        </p:txBody>
      </p:sp>
      <p:sp>
        <p:nvSpPr>
          <p:cNvPr id="483" name="Google Shape;483;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pic>
        <p:nvPicPr>
          <p:cNvPr id="484" name="Google Shape;484;p26"/>
          <p:cNvPicPr preferRelativeResize="0"/>
          <p:nvPr/>
        </p:nvPicPr>
        <p:blipFill rotWithShape="1">
          <a:blip r:embed="rId3">
            <a:alphaModFix/>
          </a:blip>
          <a:srcRect b="65424"/>
          <a:stretch/>
        </p:blipFill>
        <p:spPr>
          <a:xfrm>
            <a:off x="167825" y="1041100"/>
            <a:ext cx="6158868" cy="971475"/>
          </a:xfrm>
          <a:prstGeom prst="rect">
            <a:avLst/>
          </a:prstGeom>
          <a:noFill/>
          <a:ln>
            <a:noFill/>
          </a:ln>
        </p:spPr>
      </p:pic>
      <p:pic>
        <p:nvPicPr>
          <p:cNvPr id="485" name="Google Shape;485;p26"/>
          <p:cNvPicPr preferRelativeResize="0"/>
          <p:nvPr/>
        </p:nvPicPr>
        <p:blipFill rotWithShape="1">
          <a:blip r:embed="rId4">
            <a:alphaModFix/>
          </a:blip>
          <a:srcRect/>
          <a:stretch/>
        </p:blipFill>
        <p:spPr>
          <a:xfrm>
            <a:off x="1621100" y="3009000"/>
            <a:ext cx="7389725" cy="1740850"/>
          </a:xfrm>
          <a:prstGeom prst="rect">
            <a:avLst/>
          </a:prstGeom>
          <a:noFill/>
          <a:ln>
            <a:noFill/>
          </a:ln>
        </p:spPr>
      </p:pic>
      <p:pic>
        <p:nvPicPr>
          <p:cNvPr id="486" name="Google Shape;486;p26"/>
          <p:cNvPicPr preferRelativeResize="0"/>
          <p:nvPr/>
        </p:nvPicPr>
        <p:blipFill rotWithShape="1">
          <a:blip r:embed="rId3">
            <a:alphaModFix/>
          </a:blip>
          <a:srcRect t="57943"/>
          <a:stretch/>
        </p:blipFill>
        <p:spPr>
          <a:xfrm>
            <a:off x="237075" y="1862250"/>
            <a:ext cx="6158875" cy="1181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7"/>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Content based Filtering</a:t>
            </a:r>
            <a:endParaRPr/>
          </a:p>
        </p:txBody>
      </p:sp>
      <p:sp>
        <p:nvSpPr>
          <p:cNvPr id="492" name="Google Shape;492;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pic>
        <p:nvPicPr>
          <p:cNvPr id="493" name="Google Shape;493;p27"/>
          <p:cNvPicPr preferRelativeResize="0"/>
          <p:nvPr/>
        </p:nvPicPr>
        <p:blipFill rotWithShape="1">
          <a:blip r:embed="rId3">
            <a:alphaModFix/>
          </a:blip>
          <a:srcRect/>
          <a:stretch/>
        </p:blipFill>
        <p:spPr>
          <a:xfrm>
            <a:off x="1058650" y="1157362"/>
            <a:ext cx="3513350" cy="3476224"/>
          </a:xfrm>
          <a:prstGeom prst="rect">
            <a:avLst/>
          </a:prstGeom>
          <a:noFill/>
          <a:ln>
            <a:noFill/>
          </a:ln>
        </p:spPr>
      </p:pic>
      <p:pic>
        <p:nvPicPr>
          <p:cNvPr id="494" name="Google Shape;494;p27"/>
          <p:cNvPicPr preferRelativeResize="0"/>
          <p:nvPr/>
        </p:nvPicPr>
        <p:blipFill rotWithShape="1">
          <a:blip r:embed="rId4">
            <a:alphaModFix/>
          </a:blip>
          <a:srcRect/>
          <a:stretch/>
        </p:blipFill>
        <p:spPr>
          <a:xfrm>
            <a:off x="5086450" y="1157350"/>
            <a:ext cx="3379125" cy="347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8"/>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Content based Filtering</a:t>
            </a:r>
            <a:endParaRPr/>
          </a:p>
        </p:txBody>
      </p:sp>
      <p:sp>
        <p:nvSpPr>
          <p:cNvPr id="500" name="Google Shape;500;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pic>
        <p:nvPicPr>
          <p:cNvPr id="501" name="Google Shape;501;p28"/>
          <p:cNvPicPr preferRelativeResize="0"/>
          <p:nvPr/>
        </p:nvPicPr>
        <p:blipFill rotWithShape="1">
          <a:blip r:embed="rId3">
            <a:alphaModFix/>
          </a:blip>
          <a:srcRect/>
          <a:stretch/>
        </p:blipFill>
        <p:spPr>
          <a:xfrm>
            <a:off x="514350" y="1278400"/>
            <a:ext cx="3505200" cy="1457325"/>
          </a:xfrm>
          <a:prstGeom prst="rect">
            <a:avLst/>
          </a:prstGeom>
          <a:noFill/>
          <a:ln>
            <a:noFill/>
          </a:ln>
        </p:spPr>
      </p:pic>
      <p:sp>
        <p:nvSpPr>
          <p:cNvPr id="502" name="Google Shape;502;p28"/>
          <p:cNvSpPr txBox="1"/>
          <p:nvPr/>
        </p:nvSpPr>
        <p:spPr>
          <a:xfrm>
            <a:off x="4318475" y="1723625"/>
            <a:ext cx="44307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 sz="1400" b="0" i="0" u="none" strike="noStrike" cap="none">
                <a:solidFill>
                  <a:srgbClr val="292929"/>
                </a:solidFill>
                <a:latin typeface="Montserrat"/>
                <a:ea typeface="Montserrat"/>
                <a:cs typeface="Montserrat"/>
                <a:sym typeface="Montserrat"/>
              </a:rPr>
              <a:t> IMDB's </a:t>
            </a:r>
            <a:r>
              <a:rPr lang="en" sz="1400" b="0" i="1" u="none" strike="noStrike" cap="none">
                <a:solidFill>
                  <a:srgbClr val="292929"/>
                </a:solidFill>
                <a:latin typeface="Montserrat"/>
                <a:ea typeface="Montserrat"/>
                <a:cs typeface="Montserrat"/>
                <a:sym typeface="Montserrat"/>
              </a:rPr>
              <a:t>weighted rating</a:t>
            </a:r>
            <a:r>
              <a:rPr lang="en" sz="1400" b="0" i="0" u="none" strike="noStrike" cap="none">
                <a:solidFill>
                  <a:srgbClr val="292929"/>
                </a:solidFill>
                <a:latin typeface="Montserrat"/>
                <a:ea typeface="Montserrat"/>
                <a:cs typeface="Montserrat"/>
                <a:sym typeface="Montserrat"/>
              </a:rPr>
              <a:t> formula to derive weighted rating.</a:t>
            </a:r>
            <a:endParaRPr sz="1400" b="0" i="0" u="none" strike="noStrike" cap="none">
              <a:solidFill>
                <a:srgbClr val="000000"/>
              </a:solidFill>
              <a:latin typeface="Montserrat"/>
              <a:ea typeface="Montserrat"/>
              <a:cs typeface="Montserrat"/>
              <a:sym typeface="Montserrat"/>
            </a:endParaRPr>
          </a:p>
        </p:txBody>
      </p:sp>
      <p:pic>
        <p:nvPicPr>
          <p:cNvPr id="503" name="Google Shape;503;p28"/>
          <p:cNvPicPr preferRelativeResize="0"/>
          <p:nvPr/>
        </p:nvPicPr>
        <p:blipFill rotWithShape="1">
          <a:blip r:embed="rId4">
            <a:alphaModFix/>
          </a:blip>
          <a:srcRect/>
          <a:stretch/>
        </p:blipFill>
        <p:spPr>
          <a:xfrm>
            <a:off x="3943251" y="2806352"/>
            <a:ext cx="4990750" cy="1943525"/>
          </a:xfrm>
          <a:prstGeom prst="rect">
            <a:avLst/>
          </a:prstGeom>
          <a:noFill/>
          <a:ln>
            <a:noFill/>
          </a:ln>
        </p:spPr>
      </p:pic>
      <p:sp>
        <p:nvSpPr>
          <p:cNvPr id="504" name="Google Shape;504;p28"/>
          <p:cNvSpPr txBox="1"/>
          <p:nvPr/>
        </p:nvSpPr>
        <p:spPr>
          <a:xfrm>
            <a:off x="242725" y="3431375"/>
            <a:ext cx="3505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ontserrat"/>
                <a:ea typeface="Montserrat"/>
                <a:cs typeface="Montserrat"/>
                <a:sym typeface="Montserrat"/>
              </a:rPr>
              <a:t>To return movies with good critical response.</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9"/>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Content based Filtering</a:t>
            </a:r>
            <a:endParaRPr/>
          </a:p>
        </p:txBody>
      </p:sp>
      <p:sp>
        <p:nvSpPr>
          <p:cNvPr id="510" name="Google Shape;51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pic>
        <p:nvPicPr>
          <p:cNvPr id="511" name="Google Shape;511;p29"/>
          <p:cNvPicPr preferRelativeResize="0"/>
          <p:nvPr/>
        </p:nvPicPr>
        <p:blipFill rotWithShape="1">
          <a:blip r:embed="rId3">
            <a:alphaModFix/>
          </a:blip>
          <a:srcRect/>
          <a:stretch/>
        </p:blipFill>
        <p:spPr>
          <a:xfrm>
            <a:off x="4966838" y="1792575"/>
            <a:ext cx="3696674" cy="2717200"/>
          </a:xfrm>
          <a:prstGeom prst="rect">
            <a:avLst/>
          </a:prstGeom>
          <a:noFill/>
          <a:ln>
            <a:noFill/>
          </a:ln>
        </p:spPr>
      </p:pic>
      <p:pic>
        <p:nvPicPr>
          <p:cNvPr id="512" name="Google Shape;512;p29"/>
          <p:cNvPicPr preferRelativeResize="0"/>
          <p:nvPr/>
        </p:nvPicPr>
        <p:blipFill rotWithShape="1">
          <a:blip r:embed="rId4">
            <a:alphaModFix/>
          </a:blip>
          <a:srcRect/>
          <a:stretch/>
        </p:blipFill>
        <p:spPr>
          <a:xfrm>
            <a:off x="514350" y="1792575"/>
            <a:ext cx="4102600" cy="2717200"/>
          </a:xfrm>
          <a:prstGeom prst="rect">
            <a:avLst/>
          </a:prstGeom>
          <a:noFill/>
          <a:ln>
            <a:noFill/>
          </a:ln>
        </p:spPr>
      </p:pic>
      <p:sp>
        <p:nvSpPr>
          <p:cNvPr id="513" name="Google Shape;513;p29"/>
          <p:cNvSpPr txBox="1"/>
          <p:nvPr/>
        </p:nvSpPr>
        <p:spPr>
          <a:xfrm>
            <a:off x="613250" y="1216725"/>
            <a:ext cx="403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ontserrat"/>
                <a:ea typeface="Montserrat"/>
                <a:cs typeface="Montserrat"/>
                <a:sym typeface="Montserrat"/>
              </a:rPr>
              <a:t>Improved recommendations for ‘</a:t>
            </a:r>
            <a:r>
              <a:rPr lang="en" sz="1400" b="1" i="0" u="none" strike="noStrike" cap="none">
                <a:solidFill>
                  <a:srgbClr val="000000"/>
                </a:solidFill>
                <a:latin typeface="Montserrat"/>
                <a:ea typeface="Montserrat"/>
                <a:cs typeface="Montserrat"/>
                <a:sym typeface="Montserrat"/>
              </a:rPr>
              <a:t>Jumanji</a:t>
            </a:r>
            <a:r>
              <a:rPr lang="en" sz="1400" b="0" i="0" u="none" strike="noStrike" cap="none">
                <a:solidFill>
                  <a:srgbClr val="000000"/>
                </a:solidFill>
                <a:latin typeface="Montserrat"/>
                <a:ea typeface="Montserrat"/>
                <a:cs typeface="Montserrat"/>
                <a:sym typeface="Montserrat"/>
              </a:rPr>
              <a:t>’</a:t>
            </a:r>
            <a:endParaRPr sz="1400" b="0" i="0" u="none" strike="noStrike" cap="none">
              <a:solidFill>
                <a:srgbClr val="000000"/>
              </a:solidFill>
              <a:latin typeface="Montserrat"/>
              <a:ea typeface="Montserrat"/>
              <a:cs typeface="Montserrat"/>
              <a:sym typeface="Montserrat"/>
            </a:endParaRPr>
          </a:p>
        </p:txBody>
      </p:sp>
      <p:sp>
        <p:nvSpPr>
          <p:cNvPr id="514" name="Google Shape;514;p29"/>
          <p:cNvSpPr txBox="1"/>
          <p:nvPr/>
        </p:nvSpPr>
        <p:spPr>
          <a:xfrm>
            <a:off x="4799775" y="1132800"/>
            <a:ext cx="40308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Montserrat"/>
                <a:ea typeface="Montserrat"/>
                <a:cs typeface="Montserrat"/>
                <a:sym typeface="Montserrat"/>
              </a:rPr>
              <a:t>Improved recommendations for ‘</a:t>
            </a:r>
            <a:r>
              <a:rPr lang="en" sz="1400" b="1" i="0" u="none" strike="noStrike" cap="none">
                <a:solidFill>
                  <a:schemeClr val="dk1"/>
                </a:solidFill>
                <a:latin typeface="Montserrat"/>
                <a:ea typeface="Montserrat"/>
                <a:cs typeface="Montserrat"/>
                <a:sym typeface="Montserrat"/>
              </a:rPr>
              <a:t>Batman Forever</a:t>
            </a:r>
            <a:r>
              <a:rPr lang="en" sz="1400" b="0" i="0" u="none" strike="noStrike" cap="none">
                <a:solidFill>
                  <a:schemeClr val="dk1"/>
                </a:solidFill>
                <a:latin typeface="Montserrat"/>
                <a:ea typeface="Montserrat"/>
                <a:cs typeface="Montserrat"/>
                <a:sym typeface="Montserrat"/>
              </a:rPr>
              <a:t>’</a:t>
            </a:r>
            <a:endParaRPr sz="14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
          <p:cNvSpPr txBox="1">
            <a:spLocks noGrp="1"/>
          </p:cNvSpPr>
          <p:nvPr>
            <p:ph type="title"/>
          </p:nvPr>
        </p:nvSpPr>
        <p:spPr>
          <a:xfrm>
            <a:off x="632350" y="364150"/>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292" name="Google Shape;292;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pic>
        <p:nvPicPr>
          <p:cNvPr id="293" name="Google Shape;293;p3"/>
          <p:cNvPicPr preferRelativeResize="0"/>
          <p:nvPr/>
        </p:nvPicPr>
        <p:blipFill rotWithShape="1">
          <a:blip r:embed="rId3">
            <a:alphaModFix/>
          </a:blip>
          <a:srcRect/>
          <a:stretch/>
        </p:blipFill>
        <p:spPr>
          <a:xfrm>
            <a:off x="4722975" y="1253550"/>
            <a:ext cx="3888524" cy="3081250"/>
          </a:xfrm>
          <a:prstGeom prst="rect">
            <a:avLst/>
          </a:prstGeom>
          <a:noFill/>
          <a:ln>
            <a:noFill/>
          </a:ln>
        </p:spPr>
      </p:pic>
      <p:pic>
        <p:nvPicPr>
          <p:cNvPr id="294" name="Google Shape;294;p3"/>
          <p:cNvPicPr preferRelativeResize="0"/>
          <p:nvPr/>
        </p:nvPicPr>
        <p:blipFill rotWithShape="1">
          <a:blip r:embed="rId4">
            <a:alphaModFix/>
          </a:blip>
          <a:srcRect/>
          <a:stretch/>
        </p:blipFill>
        <p:spPr>
          <a:xfrm>
            <a:off x="519025" y="1035175"/>
            <a:ext cx="3888525" cy="1763025"/>
          </a:xfrm>
          <a:prstGeom prst="rect">
            <a:avLst/>
          </a:prstGeom>
          <a:noFill/>
          <a:ln>
            <a:noFill/>
          </a:ln>
        </p:spPr>
      </p:pic>
      <p:pic>
        <p:nvPicPr>
          <p:cNvPr id="295" name="Google Shape;295;p3"/>
          <p:cNvPicPr preferRelativeResize="0"/>
          <p:nvPr/>
        </p:nvPicPr>
        <p:blipFill rotWithShape="1">
          <a:blip r:embed="rId5">
            <a:alphaModFix/>
          </a:blip>
          <a:srcRect r="-836"/>
          <a:stretch/>
        </p:blipFill>
        <p:spPr>
          <a:xfrm>
            <a:off x="519025" y="2976125"/>
            <a:ext cx="3888524" cy="1835800"/>
          </a:xfrm>
          <a:prstGeom prst="rect">
            <a:avLst/>
          </a:prstGeom>
          <a:noFill/>
          <a:ln>
            <a:noFill/>
          </a:ln>
        </p:spPr>
      </p:pic>
      <p:sp>
        <p:nvSpPr>
          <p:cNvPr id="296" name="Google Shape;296;p3"/>
          <p:cNvSpPr txBox="1"/>
          <p:nvPr/>
        </p:nvSpPr>
        <p:spPr>
          <a:xfrm>
            <a:off x="3779575" y="503250"/>
            <a:ext cx="5325900" cy="5487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Most internet products we use today are powered by recommender systems.</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0"/>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Collaborative Filtering</a:t>
            </a:r>
            <a:endParaRPr/>
          </a:p>
        </p:txBody>
      </p:sp>
      <p:sp>
        <p:nvSpPr>
          <p:cNvPr id="520" name="Google Shape;52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
        <p:nvSpPr>
          <p:cNvPr id="521" name="Google Shape;521;p30"/>
          <p:cNvSpPr txBox="1">
            <a:spLocks noGrp="1"/>
          </p:cNvSpPr>
          <p:nvPr>
            <p:ph type="subTitle" idx="2"/>
          </p:nvPr>
        </p:nvSpPr>
        <p:spPr>
          <a:xfrm>
            <a:off x="335725" y="1175150"/>
            <a:ext cx="8326200" cy="799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SzPts val="1400"/>
              <a:buNone/>
            </a:pPr>
            <a:r>
              <a:rPr lang="en" sz="1200">
                <a:solidFill>
                  <a:schemeClr val="dk1"/>
                </a:solidFill>
              </a:rPr>
              <a:t>Goal : The main idea behind this method is to use other users’ preferences and taste to recommend new items to a user. It's based on the idea that people who agree in their evaluation of certain items are likely to agree again in the future.  “Similar people like similar things”. We use the Surprise library for our Collaborative Filtering analysis.</a:t>
            </a: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457200" marR="0" lvl="0" indent="-304800" algn="just" rtl="0">
              <a:lnSpc>
                <a:spcPct val="115000"/>
              </a:lnSpc>
              <a:spcBef>
                <a:spcPts val="0"/>
              </a:spcBef>
              <a:spcAft>
                <a:spcPts val="0"/>
              </a:spcAft>
              <a:buClr>
                <a:schemeClr val="dk1"/>
              </a:buClr>
              <a:buSzPts val="1200"/>
              <a:buChar char="●"/>
            </a:pPr>
            <a:r>
              <a:rPr lang="en" sz="1200">
                <a:solidFill>
                  <a:schemeClr val="dk1"/>
                </a:solidFill>
              </a:rPr>
              <a:t>Baseline Model ( KNNBaseline model + No Hyperparameters)</a:t>
            </a:r>
            <a:endParaRPr sz="1200">
              <a:solidFill>
                <a:schemeClr val="dk1"/>
              </a:solidFill>
            </a:endParaRPr>
          </a:p>
          <a:p>
            <a:pPr marL="457200" marR="0" lvl="0" indent="-304800" algn="just" rtl="0">
              <a:lnSpc>
                <a:spcPct val="115000"/>
              </a:lnSpc>
              <a:spcBef>
                <a:spcPts val="0"/>
              </a:spcBef>
              <a:spcAft>
                <a:spcPts val="0"/>
              </a:spcAft>
              <a:buClr>
                <a:schemeClr val="dk1"/>
              </a:buClr>
              <a:buSzPts val="1200"/>
              <a:buChar char="●"/>
            </a:pPr>
            <a:r>
              <a:rPr lang="en" sz="1200">
                <a:solidFill>
                  <a:schemeClr val="dk1"/>
                </a:solidFill>
              </a:rPr>
              <a:t>SVD Model ( Matrix factorization Technique that uses gradient descent to create predictions for a users’ ratings, while minimizing the error between the predicted ratings and the actual ratings from our original utility matrix. )</a:t>
            </a:r>
            <a:endParaRPr sz="1200">
              <a:solidFill>
                <a:schemeClr val="dk1"/>
              </a:solidFill>
            </a:endParaRPr>
          </a:p>
          <a:p>
            <a:pPr marL="457200" marR="0" lvl="0" indent="-304800" algn="just" rtl="0">
              <a:lnSpc>
                <a:spcPct val="115000"/>
              </a:lnSpc>
              <a:spcBef>
                <a:spcPts val="0"/>
              </a:spcBef>
              <a:spcAft>
                <a:spcPts val="0"/>
              </a:spcAft>
              <a:buClr>
                <a:schemeClr val="dk1"/>
              </a:buClr>
              <a:buSzPts val="1200"/>
              <a:buChar char="●"/>
            </a:pPr>
            <a:r>
              <a:rPr lang="en" sz="1200">
                <a:solidFill>
                  <a:schemeClr val="dk1"/>
                </a:solidFill>
              </a:rPr>
              <a:t>KNN Basic Model</a:t>
            </a:r>
            <a:endParaRPr sz="1200">
              <a:solidFill>
                <a:schemeClr val="dk1"/>
              </a:solidFill>
            </a:endParaRPr>
          </a:p>
          <a:p>
            <a:pPr marL="457200" marR="0" lvl="0" indent="-304800" algn="just" rtl="0">
              <a:lnSpc>
                <a:spcPct val="115000"/>
              </a:lnSpc>
              <a:spcBef>
                <a:spcPts val="0"/>
              </a:spcBef>
              <a:spcAft>
                <a:spcPts val="0"/>
              </a:spcAft>
              <a:buClr>
                <a:schemeClr val="dk1"/>
              </a:buClr>
              <a:buSzPts val="1200"/>
              <a:buChar char="●"/>
            </a:pPr>
            <a:r>
              <a:rPr lang="en" sz="1200">
                <a:solidFill>
                  <a:schemeClr val="dk1"/>
                </a:solidFill>
              </a:rPr>
              <a:t>KNN Baseline Model ( KNNBaseline model +  Tuned Hyperparameters)</a:t>
            </a: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0" marR="0" lvl="0" indent="0" algn="just" rtl="0">
              <a:lnSpc>
                <a:spcPct val="115000"/>
              </a:lnSpc>
              <a:spcBef>
                <a:spcPts val="0"/>
              </a:spcBef>
              <a:spcAft>
                <a:spcPts val="0"/>
              </a:spcAft>
              <a:buSzPts val="1400"/>
              <a:buNone/>
            </a:pPr>
            <a:r>
              <a:rPr lang="en" sz="1200">
                <a:solidFill>
                  <a:schemeClr val="dk1"/>
                </a:solidFill>
              </a:rPr>
              <a:t>For every model, we applied GridSearch as our optimization tool to identify the best parameters that reduce our RMSE.</a:t>
            </a:r>
            <a:endParaRPr sz="12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 sz="1200">
                <a:solidFill>
                  <a:schemeClr val="dk1"/>
                </a:solidFill>
              </a:rPr>
              <a:t>We also ran 3-fold cross validation to verify the RMSE for test data and gain a more accurate approximation of how well a set of hyperparameters performs. </a:t>
            </a:r>
            <a:endParaRPr sz="12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a:p>
            <a:pPr marL="0" marR="0" lvl="0" indent="0" algn="just" rtl="0">
              <a:lnSpc>
                <a:spcPct val="115000"/>
              </a:lnSpc>
              <a:spcBef>
                <a:spcPts val="0"/>
              </a:spcBef>
              <a:spcAft>
                <a:spcPts val="0"/>
              </a:spcAft>
              <a:buSzPts val="1400"/>
              <a:buNone/>
            </a:pP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1"/>
          <p:cNvSpPr txBox="1">
            <a:spLocks noGrp="1"/>
          </p:cNvSpPr>
          <p:nvPr>
            <p:ph type="title"/>
          </p:nvPr>
        </p:nvSpPr>
        <p:spPr>
          <a:xfrm>
            <a:off x="514350" y="468400"/>
            <a:ext cx="814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Model Comparison</a:t>
            </a:r>
            <a:endParaRPr/>
          </a:p>
        </p:txBody>
      </p:sp>
      <p:sp>
        <p:nvSpPr>
          <p:cNvPr id="527" name="Google Shape;527;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sp>
        <p:nvSpPr>
          <p:cNvPr id="528" name="Google Shape;528;p31"/>
          <p:cNvSpPr txBox="1">
            <a:spLocks noGrp="1"/>
          </p:cNvSpPr>
          <p:nvPr>
            <p:ph type="subTitle" idx="2"/>
          </p:nvPr>
        </p:nvSpPr>
        <p:spPr>
          <a:xfrm>
            <a:off x="4695350" y="1238250"/>
            <a:ext cx="4282200" cy="3620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SzPts val="1400"/>
              <a:buNone/>
            </a:pPr>
            <a:r>
              <a:rPr lang="en" sz="1100">
                <a:solidFill>
                  <a:srgbClr val="292929"/>
                </a:solidFill>
              </a:rPr>
              <a:t>Unfortunately, all of our models perform worse than the baseline, with the exception of the SVD model. SVD had an RMSE of 0.82, compared to the baseline of 0.83. </a:t>
            </a:r>
            <a:endParaRPr sz="1100">
              <a:solidFill>
                <a:srgbClr val="292929"/>
              </a:solidFill>
            </a:endParaRPr>
          </a:p>
          <a:p>
            <a:pPr marL="0" marR="0" lvl="0" indent="0" algn="just" rtl="0">
              <a:lnSpc>
                <a:spcPct val="115000"/>
              </a:lnSpc>
              <a:spcBef>
                <a:spcPts val="1100"/>
              </a:spcBef>
              <a:spcAft>
                <a:spcPts val="0"/>
              </a:spcAft>
              <a:buSzPts val="1400"/>
              <a:buNone/>
            </a:pPr>
            <a:r>
              <a:rPr lang="en" sz="1100">
                <a:solidFill>
                  <a:srgbClr val="292929"/>
                </a:solidFill>
              </a:rPr>
              <a:t>As a result, we will disregard the KNN models for the remainder of our analysis and will move forward with our SVD tuned model, as it performed the best in terms of RMSE, MAE and CV.</a:t>
            </a:r>
            <a:endParaRPr sz="1100">
              <a:solidFill>
                <a:srgbClr val="292929"/>
              </a:solidFill>
            </a:endParaRPr>
          </a:p>
          <a:p>
            <a:pPr marL="0" marR="0" lvl="0" indent="0" algn="just" rtl="0">
              <a:lnSpc>
                <a:spcPct val="115000"/>
              </a:lnSpc>
              <a:spcBef>
                <a:spcPts val="1100"/>
              </a:spcBef>
              <a:spcAft>
                <a:spcPts val="0"/>
              </a:spcAft>
              <a:buSzPts val="1400"/>
              <a:buNone/>
            </a:pPr>
            <a:r>
              <a:rPr lang="en" sz="1100">
                <a:solidFill>
                  <a:srgbClr val="292929"/>
                </a:solidFill>
              </a:rPr>
              <a:t>Therefore, we can conclude that on average, our SVD model estimates ratings with an error of approximately 0.8. Generally, with these models, we are trying to get a sense of what rating the user would rate a movie; and since these results are quite difficult to validate (we do not actually know if a user will enjoy a movie or not in reality), the estimation error of 0.80 is reasonably acceptable.</a:t>
            </a:r>
            <a:endParaRPr sz="1100">
              <a:solidFill>
                <a:srgbClr val="292929"/>
              </a:solidFill>
            </a:endParaRPr>
          </a:p>
          <a:p>
            <a:pPr marL="0" marR="0" lvl="0" indent="0" algn="just" rtl="0">
              <a:lnSpc>
                <a:spcPct val="115000"/>
              </a:lnSpc>
              <a:spcBef>
                <a:spcPts val="500"/>
              </a:spcBef>
              <a:spcAft>
                <a:spcPts val="0"/>
              </a:spcAft>
              <a:buSzPts val="1400"/>
              <a:buNone/>
            </a:pPr>
            <a:endParaRPr sz="1100">
              <a:solidFill>
                <a:schemeClr val="dk1"/>
              </a:solidFill>
            </a:endParaRPr>
          </a:p>
        </p:txBody>
      </p:sp>
      <p:pic>
        <p:nvPicPr>
          <p:cNvPr id="529" name="Google Shape;529;p31"/>
          <p:cNvPicPr preferRelativeResize="0"/>
          <p:nvPr/>
        </p:nvPicPr>
        <p:blipFill rotWithShape="1">
          <a:blip r:embed="rId3">
            <a:alphaModFix/>
          </a:blip>
          <a:srcRect/>
          <a:stretch/>
        </p:blipFill>
        <p:spPr>
          <a:xfrm>
            <a:off x="228600" y="1421600"/>
            <a:ext cx="4343400" cy="266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2"/>
          <p:cNvSpPr txBox="1">
            <a:spLocks noGrp="1"/>
          </p:cNvSpPr>
          <p:nvPr>
            <p:ph type="title"/>
          </p:nvPr>
        </p:nvSpPr>
        <p:spPr>
          <a:xfrm>
            <a:off x="498150" y="370650"/>
            <a:ext cx="814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SVD Model</a:t>
            </a:r>
            <a:endParaRPr/>
          </a:p>
        </p:txBody>
      </p:sp>
      <p:sp>
        <p:nvSpPr>
          <p:cNvPr id="535" name="Google Shape;535;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
        <p:nvSpPr>
          <p:cNvPr id="536" name="Google Shape;536;p32"/>
          <p:cNvSpPr txBox="1"/>
          <p:nvPr/>
        </p:nvSpPr>
        <p:spPr>
          <a:xfrm>
            <a:off x="4064450" y="1131150"/>
            <a:ext cx="4711800" cy="2459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200" b="1" i="0" u="none" strike="noStrike" cap="none">
                <a:solidFill>
                  <a:schemeClr val="dk1"/>
                </a:solidFill>
                <a:latin typeface="Montserrat"/>
                <a:ea typeface="Montserrat"/>
                <a:cs typeface="Montserrat"/>
                <a:sym typeface="Montserrat"/>
              </a:rPr>
              <a:t>Hyperparameters tuned :</a:t>
            </a:r>
            <a:endParaRPr sz="1200" b="0" i="0" u="none" strike="noStrike" cap="none">
              <a:solidFill>
                <a:schemeClr val="dk1"/>
              </a:solidFill>
              <a:latin typeface="Montserrat"/>
              <a:ea typeface="Montserrat"/>
              <a:cs typeface="Montserrat"/>
              <a:sym typeface="Montserrat"/>
            </a:endParaRPr>
          </a:p>
          <a:p>
            <a:pPr marL="457200" marR="0" lvl="0" indent="-304800" algn="l" rtl="0">
              <a:lnSpc>
                <a:spcPct val="163636"/>
              </a:lnSpc>
              <a:spcBef>
                <a:spcPts val="500"/>
              </a:spcBef>
              <a:spcAft>
                <a:spcPts val="0"/>
              </a:spcAft>
              <a:buClr>
                <a:schemeClr val="dk1"/>
              </a:buClr>
              <a:buSzPts val="1200"/>
              <a:buFont typeface="Times New Roman"/>
              <a:buChar char="●"/>
            </a:pPr>
            <a:r>
              <a:rPr lang="en" sz="1200" b="1" i="0" u="none" strike="noStrike" cap="none">
                <a:solidFill>
                  <a:schemeClr val="dk1"/>
                </a:solidFill>
                <a:latin typeface="Montserrat"/>
                <a:ea typeface="Montserrat"/>
                <a:cs typeface="Montserrat"/>
                <a:sym typeface="Montserrat"/>
              </a:rPr>
              <a:t>lr_all</a:t>
            </a:r>
            <a:r>
              <a:rPr lang="en" sz="1200" b="0" i="0" u="none" strike="noStrike" cap="none">
                <a:solidFill>
                  <a:schemeClr val="dk1"/>
                </a:solidFill>
                <a:latin typeface="Montserrat"/>
                <a:ea typeface="Montserrat"/>
                <a:cs typeface="Montserrat"/>
                <a:sym typeface="Montserrat"/>
              </a:rPr>
              <a:t> – The learning rate for all parameters. Default is </a:t>
            </a:r>
            <a:r>
              <a:rPr lang="en" sz="1200" b="1" i="0" u="none" strike="noStrike" cap="none">
                <a:solidFill>
                  <a:schemeClr val="dk1"/>
                </a:solidFill>
                <a:latin typeface="Montserrat"/>
                <a:ea typeface="Montserrat"/>
                <a:cs typeface="Montserrat"/>
                <a:sym typeface="Montserrat"/>
              </a:rPr>
              <a:t>0.005</a:t>
            </a:r>
            <a:r>
              <a:rPr lang="en"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a:p>
            <a:pPr marL="457200" marR="0" lvl="0" indent="-304800" algn="l" rtl="0">
              <a:lnSpc>
                <a:spcPct val="163636"/>
              </a:lnSpc>
              <a:spcBef>
                <a:spcPts val="0"/>
              </a:spcBef>
              <a:spcAft>
                <a:spcPts val="0"/>
              </a:spcAft>
              <a:buClr>
                <a:schemeClr val="dk1"/>
              </a:buClr>
              <a:buSzPts val="1200"/>
              <a:buFont typeface="Arial"/>
              <a:buChar char="●"/>
            </a:pPr>
            <a:r>
              <a:rPr lang="en" sz="1200" b="1" i="0" u="none" strike="noStrike" cap="none">
                <a:solidFill>
                  <a:schemeClr val="dk1"/>
                </a:solidFill>
                <a:latin typeface="Montserrat"/>
                <a:ea typeface="Montserrat"/>
                <a:cs typeface="Montserrat"/>
                <a:sym typeface="Montserrat"/>
              </a:rPr>
              <a:t>n_factors</a:t>
            </a:r>
            <a:r>
              <a:rPr lang="en" sz="1200" b="0" i="0" u="none" strike="noStrike" cap="none">
                <a:solidFill>
                  <a:schemeClr val="dk1"/>
                </a:solidFill>
                <a:latin typeface="Montserrat"/>
                <a:ea typeface="Montserrat"/>
                <a:cs typeface="Montserrat"/>
                <a:sym typeface="Montserrat"/>
              </a:rPr>
              <a:t> – The number of factors. Default is </a:t>
            </a:r>
            <a:r>
              <a:rPr lang="en" sz="1200" b="1" i="0" u="none" strike="noStrike" cap="none">
                <a:solidFill>
                  <a:schemeClr val="dk1"/>
                </a:solidFill>
                <a:latin typeface="Montserrat"/>
                <a:ea typeface="Montserrat"/>
                <a:cs typeface="Montserrat"/>
                <a:sym typeface="Montserrat"/>
              </a:rPr>
              <a:t>100</a:t>
            </a:r>
            <a:r>
              <a:rPr lang="en"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a:p>
            <a:pPr marL="457200" marR="0" lvl="0" indent="-304800" algn="l" rtl="0">
              <a:lnSpc>
                <a:spcPct val="163636"/>
              </a:lnSpc>
              <a:spcBef>
                <a:spcPts val="0"/>
              </a:spcBef>
              <a:spcAft>
                <a:spcPts val="0"/>
              </a:spcAft>
              <a:buClr>
                <a:schemeClr val="dk1"/>
              </a:buClr>
              <a:buSzPts val="1200"/>
              <a:buFont typeface="Arial"/>
              <a:buChar char="●"/>
            </a:pPr>
            <a:r>
              <a:rPr lang="en" sz="1200" b="1" i="0" u="none" strike="noStrike" cap="none">
                <a:solidFill>
                  <a:schemeClr val="dk1"/>
                </a:solidFill>
                <a:latin typeface="Montserrat"/>
                <a:ea typeface="Montserrat"/>
                <a:cs typeface="Montserrat"/>
                <a:sym typeface="Montserrat"/>
              </a:rPr>
              <a:t>n_epochs</a:t>
            </a:r>
            <a:r>
              <a:rPr lang="en" sz="1200" b="0" i="0" u="none" strike="noStrike" cap="none">
                <a:solidFill>
                  <a:schemeClr val="dk1"/>
                </a:solidFill>
                <a:latin typeface="Montserrat"/>
                <a:ea typeface="Montserrat"/>
                <a:cs typeface="Montserrat"/>
                <a:sym typeface="Montserrat"/>
              </a:rPr>
              <a:t> – The number of iterations of the SVD procedure. Default is </a:t>
            </a:r>
            <a:r>
              <a:rPr lang="en" sz="1200" b="1" i="0" u="none" strike="noStrike" cap="none">
                <a:solidFill>
                  <a:schemeClr val="dk1"/>
                </a:solidFill>
                <a:latin typeface="Montserrat"/>
                <a:ea typeface="Montserrat"/>
                <a:cs typeface="Montserrat"/>
                <a:sym typeface="Montserrat"/>
              </a:rPr>
              <a:t>20</a:t>
            </a:r>
            <a:r>
              <a:rPr lang="en"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a:p>
            <a:pPr marL="457200" marR="0" lvl="0" indent="-304800" algn="l" rtl="0">
              <a:lnSpc>
                <a:spcPct val="163636"/>
              </a:lnSpc>
              <a:spcBef>
                <a:spcPts val="0"/>
              </a:spcBef>
              <a:spcAft>
                <a:spcPts val="0"/>
              </a:spcAft>
              <a:buClr>
                <a:schemeClr val="dk1"/>
              </a:buClr>
              <a:buSzPts val="1200"/>
              <a:buFont typeface="Arial"/>
              <a:buChar char="●"/>
            </a:pPr>
            <a:r>
              <a:rPr lang="en" sz="1200" b="1" i="0" u="none" strike="noStrike" cap="none">
                <a:solidFill>
                  <a:schemeClr val="dk1"/>
                </a:solidFill>
                <a:latin typeface="Montserrat"/>
                <a:ea typeface="Montserrat"/>
                <a:cs typeface="Montserrat"/>
                <a:sym typeface="Montserrat"/>
              </a:rPr>
              <a:t>reg_all</a:t>
            </a:r>
            <a:r>
              <a:rPr lang="en" sz="1200" b="0" i="0" u="none" strike="noStrike" cap="none">
                <a:solidFill>
                  <a:schemeClr val="dk1"/>
                </a:solidFill>
                <a:latin typeface="Montserrat"/>
                <a:ea typeface="Montserrat"/>
                <a:cs typeface="Montserrat"/>
                <a:sym typeface="Montserrat"/>
              </a:rPr>
              <a:t> – The regularization term for all parameters. Default is </a:t>
            </a:r>
            <a:r>
              <a:rPr lang="en" sz="1200" b="1" i="0" u="none" strike="noStrike" cap="none">
                <a:solidFill>
                  <a:schemeClr val="dk1"/>
                </a:solidFill>
                <a:latin typeface="Montserrat"/>
                <a:ea typeface="Montserrat"/>
                <a:cs typeface="Montserrat"/>
                <a:sym typeface="Montserrat"/>
              </a:rPr>
              <a:t>0.02</a:t>
            </a:r>
            <a:r>
              <a:rPr lang="en" sz="1200" b="0" i="0" u="none" strike="noStrike" cap="none">
                <a:solidFill>
                  <a:schemeClr val="dk1"/>
                </a:solidFill>
                <a:latin typeface="Montserrat"/>
                <a:ea typeface="Montserrat"/>
                <a:cs typeface="Montserrat"/>
                <a:sym typeface="Montserrat"/>
              </a:rPr>
              <a:t>.</a:t>
            </a:r>
            <a:endParaRPr sz="1200" b="0" i="0" u="none" strike="noStrike" cap="none">
              <a:solidFill>
                <a:srgbClr val="000000"/>
              </a:solidFill>
              <a:latin typeface="Montserrat"/>
              <a:ea typeface="Montserrat"/>
              <a:cs typeface="Montserrat"/>
              <a:sym typeface="Montserrat"/>
            </a:endParaRPr>
          </a:p>
        </p:txBody>
      </p:sp>
      <p:pic>
        <p:nvPicPr>
          <p:cNvPr id="537" name="Google Shape;537;p32"/>
          <p:cNvPicPr preferRelativeResize="0"/>
          <p:nvPr/>
        </p:nvPicPr>
        <p:blipFill rotWithShape="1">
          <a:blip r:embed="rId3">
            <a:alphaModFix/>
          </a:blip>
          <a:srcRect/>
          <a:stretch/>
        </p:blipFill>
        <p:spPr>
          <a:xfrm>
            <a:off x="429925" y="1191224"/>
            <a:ext cx="3339575" cy="2151450"/>
          </a:xfrm>
          <a:prstGeom prst="rect">
            <a:avLst/>
          </a:prstGeom>
          <a:noFill/>
          <a:ln>
            <a:noFill/>
          </a:ln>
        </p:spPr>
      </p:pic>
      <p:pic>
        <p:nvPicPr>
          <p:cNvPr id="538" name="Google Shape;538;p32"/>
          <p:cNvPicPr preferRelativeResize="0"/>
          <p:nvPr/>
        </p:nvPicPr>
        <p:blipFill rotWithShape="1">
          <a:blip r:embed="rId4">
            <a:alphaModFix/>
          </a:blip>
          <a:srcRect/>
          <a:stretch/>
        </p:blipFill>
        <p:spPr>
          <a:xfrm>
            <a:off x="3731100" y="3590548"/>
            <a:ext cx="5378499" cy="115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3"/>
          <p:cNvSpPr txBox="1">
            <a:spLocks noGrp="1"/>
          </p:cNvSpPr>
          <p:nvPr>
            <p:ph type="title"/>
          </p:nvPr>
        </p:nvSpPr>
        <p:spPr>
          <a:xfrm>
            <a:off x="498150" y="37655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Implementation : Collaborative Filtering</a:t>
            </a:r>
            <a:endParaRPr/>
          </a:p>
          <a:p>
            <a:pPr marL="0" lvl="0" indent="0" algn="l" rtl="0">
              <a:lnSpc>
                <a:spcPct val="100000"/>
              </a:lnSpc>
              <a:spcBef>
                <a:spcPts val="0"/>
              </a:spcBef>
              <a:spcAft>
                <a:spcPts val="0"/>
              </a:spcAft>
              <a:buSzPts val="3000"/>
              <a:buNone/>
            </a:pPr>
            <a:endParaRPr/>
          </a:p>
        </p:txBody>
      </p:sp>
      <p:sp>
        <p:nvSpPr>
          <p:cNvPr id="544" name="Google Shape;544;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545" name="Google Shape;545;p33"/>
          <p:cNvSpPr txBox="1"/>
          <p:nvPr/>
        </p:nvSpPr>
        <p:spPr>
          <a:xfrm>
            <a:off x="408225" y="990075"/>
            <a:ext cx="85521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We will then create a function that generates ratings for a user, using predictions from our final SVD model. </a:t>
            </a:r>
            <a:endParaRPr sz="11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rgbClr val="000000"/>
                </a:solidFill>
                <a:latin typeface="Montserrat"/>
                <a:ea typeface="Montserrat"/>
                <a:cs typeface="Montserrat"/>
                <a:sym typeface="Montserrat"/>
              </a:rPr>
              <a:t>Movies recommended to User 610 :</a:t>
            </a:r>
            <a:endParaRPr sz="11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a:ea typeface="Montserrat"/>
              <a:cs typeface="Montserrat"/>
              <a:sym typeface="Montserrat"/>
            </a:endParaRPr>
          </a:p>
        </p:txBody>
      </p:sp>
      <p:pic>
        <p:nvPicPr>
          <p:cNvPr id="546" name="Google Shape;546;p33"/>
          <p:cNvPicPr preferRelativeResize="0"/>
          <p:nvPr/>
        </p:nvPicPr>
        <p:blipFill rotWithShape="1">
          <a:blip r:embed="rId3">
            <a:alphaModFix/>
          </a:blip>
          <a:srcRect/>
          <a:stretch/>
        </p:blipFill>
        <p:spPr>
          <a:xfrm>
            <a:off x="1264800" y="1504700"/>
            <a:ext cx="6349061" cy="318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4"/>
          <p:cNvSpPr txBox="1">
            <a:spLocks noGrp="1"/>
          </p:cNvSpPr>
          <p:nvPr>
            <p:ph type="subTitle" idx="2"/>
          </p:nvPr>
        </p:nvSpPr>
        <p:spPr>
          <a:xfrm>
            <a:off x="349075" y="1165825"/>
            <a:ext cx="8417700" cy="3517200"/>
          </a:xfrm>
          <a:prstGeom prst="rect">
            <a:avLst/>
          </a:prstGeom>
          <a:noFill/>
          <a:ln>
            <a:noFill/>
          </a:ln>
        </p:spPr>
        <p:txBody>
          <a:bodyPr spcFirstLastPara="1" wrap="square" lIns="91425" tIns="91425" rIns="91425" bIns="91425" anchor="t" anchorCtr="0">
            <a:noAutofit/>
          </a:bodyPr>
          <a:lstStyle/>
          <a:p>
            <a:pPr marL="457200" lvl="0" indent="-317500" algn="l" rtl="0">
              <a:lnSpc>
                <a:spcPct val="166000"/>
              </a:lnSpc>
              <a:spcBef>
                <a:spcPts val="0"/>
              </a:spcBef>
              <a:spcAft>
                <a:spcPts val="0"/>
              </a:spcAft>
              <a:buSzPts val="1400"/>
              <a:buChar char="●"/>
            </a:pPr>
            <a:r>
              <a:rPr lang="en"/>
              <a:t>The goal of a recommender system is to keep customers engaged with recommendations through which they retain existing customers and entice new customers with their AI powered recommendations.</a:t>
            </a:r>
            <a:endParaRPr/>
          </a:p>
          <a:p>
            <a:pPr marL="457200" lvl="0" indent="-317500" algn="l" rtl="0">
              <a:lnSpc>
                <a:spcPct val="166000"/>
              </a:lnSpc>
              <a:spcBef>
                <a:spcPts val="0"/>
              </a:spcBef>
              <a:spcAft>
                <a:spcPts val="0"/>
              </a:spcAft>
              <a:buSzPts val="1400"/>
              <a:buChar char="●"/>
            </a:pPr>
            <a:r>
              <a:rPr lang="en"/>
              <a:t>Webflix should make selective investments in movies/genres based on the customer ratings &amp; popularity. </a:t>
            </a:r>
            <a:endParaRPr/>
          </a:p>
          <a:p>
            <a:pPr marL="457200" lvl="0" indent="-317500" algn="l" rtl="0">
              <a:lnSpc>
                <a:spcPct val="166000"/>
              </a:lnSpc>
              <a:spcBef>
                <a:spcPts val="0"/>
              </a:spcBef>
              <a:spcAft>
                <a:spcPts val="0"/>
              </a:spcAft>
              <a:buSzPts val="1400"/>
              <a:buChar char="●"/>
            </a:pPr>
            <a:r>
              <a:rPr lang="en"/>
              <a:t>As War and Film noir has highest rating, Webflix should concentrate on investing into the best films in other genres which brings the best ratings from the users.</a:t>
            </a:r>
            <a:endParaRPr/>
          </a:p>
          <a:p>
            <a:pPr marL="457200" lvl="0" indent="-317500" algn="l" rtl="0">
              <a:lnSpc>
                <a:spcPct val="166000"/>
              </a:lnSpc>
              <a:spcBef>
                <a:spcPts val="0"/>
              </a:spcBef>
              <a:spcAft>
                <a:spcPts val="0"/>
              </a:spcAft>
              <a:buSzPts val="1400"/>
              <a:buChar char="●"/>
            </a:pPr>
            <a:r>
              <a:rPr lang="en"/>
              <a:t>Improving customer engagement through personalized recommendations. Based on vote average frequency, comedy and drama are highly voted by the users.</a:t>
            </a:r>
            <a:endParaRPr/>
          </a:p>
          <a:p>
            <a:pPr marL="457200" lvl="0" indent="0" algn="l" rtl="0">
              <a:lnSpc>
                <a:spcPct val="166000"/>
              </a:lnSpc>
              <a:spcBef>
                <a:spcPts val="0"/>
              </a:spcBef>
              <a:spcAft>
                <a:spcPts val="0"/>
              </a:spcAft>
              <a:buSzPts val="1400"/>
              <a:buNone/>
            </a:pPr>
            <a:endParaRPr sz="1200"/>
          </a:p>
        </p:txBody>
      </p:sp>
      <p:sp>
        <p:nvSpPr>
          <p:cNvPr id="552" name="Google Shape;552;p34"/>
          <p:cNvSpPr txBox="1">
            <a:spLocks noGrp="1"/>
          </p:cNvSpPr>
          <p:nvPr>
            <p:ph type="title"/>
          </p:nvPr>
        </p:nvSpPr>
        <p:spPr>
          <a:xfrm>
            <a:off x="179325" y="453925"/>
            <a:ext cx="3647100" cy="71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500"/>
              <a:t>Recommendations:</a:t>
            </a:r>
            <a:endParaRPr sz="2500"/>
          </a:p>
        </p:txBody>
      </p:sp>
      <p:sp>
        <p:nvSpPr>
          <p:cNvPr id="553" name="Google Shape;553;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5"/>
          <p:cNvSpPr txBox="1">
            <a:spLocks noGrp="1"/>
          </p:cNvSpPr>
          <p:nvPr>
            <p:ph type="title"/>
          </p:nvPr>
        </p:nvSpPr>
        <p:spPr>
          <a:xfrm>
            <a:off x="498150" y="376550"/>
            <a:ext cx="814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Conclusion and Future Work</a:t>
            </a:r>
            <a:endParaRPr/>
          </a:p>
        </p:txBody>
      </p:sp>
      <p:sp>
        <p:nvSpPr>
          <p:cNvPr id="559" name="Google Shape;559;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sp>
        <p:nvSpPr>
          <p:cNvPr id="560" name="Google Shape;560;p35"/>
          <p:cNvSpPr txBox="1"/>
          <p:nvPr/>
        </p:nvSpPr>
        <p:spPr>
          <a:xfrm>
            <a:off x="295950" y="1156350"/>
            <a:ext cx="8552100" cy="33864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50000"/>
              </a:lnSpc>
              <a:spcBef>
                <a:spcPts val="0"/>
              </a:spcBef>
              <a:spcAft>
                <a:spcPts val="0"/>
              </a:spcAft>
              <a:buClr>
                <a:srgbClr val="000000"/>
              </a:buClr>
              <a:buSzPts val="1300"/>
              <a:buFont typeface="Montserrat"/>
              <a:buChar char="●"/>
            </a:pPr>
            <a:r>
              <a:rPr lang="en" sz="1300" b="0" i="0" u="none" strike="noStrike" cap="none">
                <a:solidFill>
                  <a:srgbClr val="000000"/>
                </a:solidFill>
                <a:latin typeface="Montserrat"/>
                <a:ea typeface="Montserrat"/>
                <a:cs typeface="Montserrat"/>
                <a:sym typeface="Montserrat"/>
              </a:rPr>
              <a:t>Overall, our Collaborative filtering model does a decent job of estimating user's ratings with an error of 0.8, and our content based filtering model successfully recommends movies to new users.</a:t>
            </a:r>
            <a:endParaRPr sz="1300" b="0" i="0" u="none" strike="noStrike" cap="none">
              <a:solidFill>
                <a:srgbClr val="000000"/>
              </a:solidFill>
              <a:latin typeface="Montserrat"/>
              <a:ea typeface="Montserrat"/>
              <a:cs typeface="Montserrat"/>
              <a:sym typeface="Montserrat"/>
            </a:endParaRPr>
          </a:p>
          <a:p>
            <a:pPr marL="457200" marR="0" lvl="0" indent="-311150" algn="l" rtl="0">
              <a:lnSpc>
                <a:spcPct val="150000"/>
              </a:lnSpc>
              <a:spcBef>
                <a:spcPts val="0"/>
              </a:spcBef>
              <a:spcAft>
                <a:spcPts val="0"/>
              </a:spcAft>
              <a:buClr>
                <a:srgbClr val="000000"/>
              </a:buClr>
              <a:buSzPts val="1300"/>
              <a:buFont typeface="Montserrat"/>
              <a:buChar char="●"/>
            </a:pPr>
            <a:r>
              <a:rPr lang="en" sz="1300" b="1" i="0" u="none" strike="noStrike" cap="none">
                <a:solidFill>
                  <a:srgbClr val="000000"/>
                </a:solidFill>
                <a:latin typeface="Montserrat"/>
                <a:ea typeface="Montserrat"/>
                <a:cs typeface="Montserrat"/>
                <a:sym typeface="Montserrat"/>
              </a:rPr>
              <a:t>Disadvantage</a:t>
            </a:r>
            <a:r>
              <a:rPr lang="en" sz="1300" b="0" i="0" u="none" strike="noStrike" cap="none">
                <a:solidFill>
                  <a:srgbClr val="000000"/>
                </a:solidFill>
                <a:latin typeface="Montserrat"/>
                <a:ea typeface="Montserrat"/>
                <a:cs typeface="Montserrat"/>
                <a:sym typeface="Montserrat"/>
              </a:rPr>
              <a:t> : </a:t>
            </a:r>
            <a:r>
              <a:rPr lang="en" sz="1300" b="0" i="0" u="none" strike="noStrike" cap="none">
                <a:solidFill>
                  <a:schemeClr val="dk1"/>
                </a:solidFill>
                <a:latin typeface="Montserrat"/>
                <a:ea typeface="Montserrat"/>
                <a:cs typeface="Montserrat"/>
                <a:sym typeface="Montserrat"/>
              </a:rPr>
              <a:t>Collaborative filtering Models</a:t>
            </a:r>
            <a:r>
              <a:rPr lang="en" sz="1300" b="0" i="0" u="none" strike="noStrike" cap="none">
                <a:solidFill>
                  <a:srgbClr val="000000"/>
                </a:solidFill>
                <a:latin typeface="Montserrat"/>
                <a:ea typeface="Montserrat"/>
                <a:cs typeface="Montserrat"/>
                <a:sym typeface="Montserrat"/>
              </a:rPr>
              <a:t> do not address the 'cold start problem', i.e. If you do not have ratings from the users, how will you predict more ratings? </a:t>
            </a:r>
            <a:endParaRPr sz="1300" b="0" i="0" u="none" strike="noStrike" cap="none">
              <a:solidFill>
                <a:srgbClr val="000000"/>
              </a:solidFill>
              <a:latin typeface="Montserrat"/>
              <a:ea typeface="Montserrat"/>
              <a:cs typeface="Montserrat"/>
              <a:sym typeface="Montserrat"/>
            </a:endParaRPr>
          </a:p>
          <a:p>
            <a:pPr marL="457200" marR="0" lvl="0" indent="-311150" algn="l" rtl="0">
              <a:lnSpc>
                <a:spcPct val="150000"/>
              </a:lnSpc>
              <a:spcBef>
                <a:spcPts val="0"/>
              </a:spcBef>
              <a:spcAft>
                <a:spcPts val="0"/>
              </a:spcAft>
              <a:buClr>
                <a:srgbClr val="000000"/>
              </a:buClr>
              <a:buSzPts val="1300"/>
              <a:buFont typeface="Montserrat"/>
              <a:buChar char="●"/>
            </a:pPr>
            <a:r>
              <a:rPr lang="en" sz="1300" b="1" i="0" u="none" strike="noStrike" cap="none">
                <a:solidFill>
                  <a:srgbClr val="000000"/>
                </a:solidFill>
                <a:latin typeface="Montserrat"/>
                <a:ea typeface="Montserrat"/>
                <a:cs typeface="Montserrat"/>
                <a:sym typeface="Montserrat"/>
              </a:rPr>
              <a:t>Solution</a:t>
            </a:r>
            <a:r>
              <a:rPr lang="en" sz="1300" b="0" i="0" u="none" strike="noStrike" cap="none">
                <a:solidFill>
                  <a:srgbClr val="000000"/>
                </a:solidFill>
                <a:latin typeface="Montserrat"/>
                <a:ea typeface="Montserrat"/>
                <a:cs typeface="Montserrat"/>
                <a:sym typeface="Montserrat"/>
              </a:rPr>
              <a:t> : Create a hybrid model that incorporates both content and collaborative models, where the Content based model is  used for new users and the </a:t>
            </a:r>
            <a:r>
              <a:rPr lang="en" sz="1300" b="0" i="0" u="none" strike="noStrike" cap="none">
                <a:solidFill>
                  <a:schemeClr val="dk1"/>
                </a:solidFill>
                <a:latin typeface="Montserrat"/>
                <a:ea typeface="Montserrat"/>
                <a:cs typeface="Montserrat"/>
                <a:sym typeface="Montserrat"/>
              </a:rPr>
              <a:t>Collaborative filtering Model </a:t>
            </a:r>
            <a:r>
              <a:rPr lang="en" sz="1300" b="0" i="0" u="none" strike="noStrike" cap="none">
                <a:solidFill>
                  <a:srgbClr val="000000"/>
                </a:solidFill>
                <a:latin typeface="Montserrat"/>
                <a:ea typeface="Montserrat"/>
                <a:cs typeface="Montserrat"/>
                <a:sym typeface="Montserrat"/>
              </a:rPr>
              <a:t>used when enough data on user’s preferences has been gathered. </a:t>
            </a:r>
            <a:endParaRPr sz="1300" b="0" i="0" u="none" strike="noStrike" cap="none">
              <a:solidFill>
                <a:srgbClr val="000000"/>
              </a:solidFill>
              <a:latin typeface="Montserrat"/>
              <a:ea typeface="Montserrat"/>
              <a:cs typeface="Montserrat"/>
              <a:sym typeface="Montserrat"/>
            </a:endParaRPr>
          </a:p>
          <a:p>
            <a:pPr marL="457200" marR="0" lvl="0" indent="-311150" algn="l" rtl="0">
              <a:lnSpc>
                <a:spcPct val="150000"/>
              </a:lnSpc>
              <a:spcBef>
                <a:spcPts val="0"/>
              </a:spcBef>
              <a:spcAft>
                <a:spcPts val="0"/>
              </a:spcAft>
              <a:buClr>
                <a:srgbClr val="000000"/>
              </a:buClr>
              <a:buSzPts val="1300"/>
              <a:buFont typeface="Montserrat"/>
              <a:buChar char="●"/>
            </a:pPr>
            <a:r>
              <a:rPr lang="en" sz="1300" b="1" i="0" u="none" strike="noStrike" cap="none">
                <a:solidFill>
                  <a:srgbClr val="000000"/>
                </a:solidFill>
                <a:latin typeface="Montserrat"/>
                <a:ea typeface="Montserrat"/>
                <a:cs typeface="Montserrat"/>
                <a:sym typeface="Montserrat"/>
              </a:rPr>
              <a:t>Future work</a:t>
            </a:r>
            <a:r>
              <a:rPr lang="en" sz="1300" b="0" i="0" u="none" strike="noStrike" cap="none">
                <a:solidFill>
                  <a:srgbClr val="000000"/>
                </a:solidFill>
                <a:latin typeface="Montserrat"/>
                <a:ea typeface="Montserrat"/>
                <a:cs typeface="Montserrat"/>
                <a:sym typeface="Montserrat"/>
              </a:rPr>
              <a:t> : </a:t>
            </a:r>
            <a:endParaRPr sz="1300" b="0" i="0" u="none" strike="noStrike" cap="none">
              <a:solidFill>
                <a:srgbClr val="000000"/>
              </a:solidFill>
              <a:latin typeface="Montserrat"/>
              <a:ea typeface="Montserrat"/>
              <a:cs typeface="Montserrat"/>
              <a:sym typeface="Montserrat"/>
            </a:endParaRPr>
          </a:p>
          <a:p>
            <a:pPr marL="914400" marR="0" lvl="1" indent="-311150" algn="l" rtl="0">
              <a:lnSpc>
                <a:spcPct val="150000"/>
              </a:lnSpc>
              <a:spcBef>
                <a:spcPts val="0"/>
              </a:spcBef>
              <a:spcAft>
                <a:spcPts val="0"/>
              </a:spcAft>
              <a:buClr>
                <a:srgbClr val="000000"/>
              </a:buClr>
              <a:buSzPts val="1300"/>
              <a:buFont typeface="Montserrat"/>
              <a:buChar char="○"/>
            </a:pPr>
            <a:r>
              <a:rPr lang="en" sz="1300" b="0" i="0" u="none" strike="noStrike" cap="none">
                <a:solidFill>
                  <a:srgbClr val="000000"/>
                </a:solidFill>
                <a:latin typeface="Montserrat"/>
                <a:ea typeface="Montserrat"/>
                <a:cs typeface="Montserrat"/>
                <a:sym typeface="Montserrat"/>
              </a:rPr>
              <a:t>Incorporate other features like ‘Genres’ and ‘Year’ in our content based model.</a:t>
            </a:r>
            <a:endParaRPr sz="1300" b="0" i="0" u="none" strike="noStrike" cap="none">
              <a:solidFill>
                <a:srgbClr val="000000"/>
              </a:solidFill>
              <a:latin typeface="Montserrat"/>
              <a:ea typeface="Montserrat"/>
              <a:cs typeface="Montserrat"/>
              <a:sym typeface="Montserrat"/>
            </a:endParaRPr>
          </a:p>
          <a:p>
            <a:pPr marL="914400" marR="0" lvl="1" indent="-311150" algn="l" rtl="0">
              <a:lnSpc>
                <a:spcPct val="150000"/>
              </a:lnSpc>
              <a:spcBef>
                <a:spcPts val="0"/>
              </a:spcBef>
              <a:spcAft>
                <a:spcPts val="0"/>
              </a:spcAft>
              <a:buClr>
                <a:schemeClr val="dk1"/>
              </a:buClr>
              <a:buSzPts val="1300"/>
              <a:buFont typeface="Montserrat"/>
              <a:buChar char="○"/>
            </a:pPr>
            <a:r>
              <a:rPr lang="en" sz="1300" b="0" i="0" u="none" strike="noStrike" cap="none">
                <a:solidFill>
                  <a:schemeClr val="dk1"/>
                </a:solidFill>
                <a:latin typeface="Montserrat"/>
                <a:ea typeface="Montserrat"/>
                <a:cs typeface="Montserrat"/>
                <a:sym typeface="Montserrat"/>
              </a:rPr>
              <a:t>Incorporate other features like  ‘Genres’, ‘Cast’, and ‘Crew’ in our collaborative model. </a:t>
            </a:r>
            <a:endParaRPr sz="13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6"/>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
        <p:nvSpPr>
          <p:cNvPr id="302" name="Google Shape;302;p4"/>
          <p:cNvSpPr txBox="1"/>
          <p:nvPr/>
        </p:nvSpPr>
        <p:spPr>
          <a:xfrm>
            <a:off x="478675" y="1091775"/>
            <a:ext cx="4446600" cy="2301000"/>
          </a:xfrm>
          <a:prstGeom prst="rect">
            <a:avLst/>
          </a:prstGeom>
          <a:noFill/>
          <a:ln>
            <a:noFill/>
          </a:ln>
        </p:spPr>
        <p:txBody>
          <a:bodyPr spcFirstLastPara="1" wrap="square" lIns="91425" tIns="91425" rIns="91425" bIns="91425" anchor="t" anchorCtr="0">
            <a:spAutoFit/>
          </a:bodyPr>
          <a:lstStyle/>
          <a:p>
            <a:pPr marL="457200" marR="0" lvl="0" indent="-298450" algn="just" rtl="0">
              <a:lnSpc>
                <a:spcPct val="115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A recommender system is a subclass of information filtering system that seeks to predict the “rating” or “preference” a user would give to an item.</a:t>
            </a:r>
            <a:endParaRPr sz="1100" b="0" i="0" u="none" strike="noStrike" cap="none">
              <a:solidFill>
                <a:schemeClr val="dk1"/>
              </a:solidFill>
              <a:latin typeface="Montserrat"/>
              <a:ea typeface="Montserrat"/>
              <a:cs typeface="Montserrat"/>
              <a:sym typeface="Montserrat"/>
            </a:endParaRPr>
          </a:p>
          <a:p>
            <a:pPr marL="45720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457200" marR="0" lvl="0" indent="-298450" algn="just" rtl="0">
              <a:lnSpc>
                <a:spcPct val="115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Recommender systems are utilized in a variety of areas including movies,music,news,social,tags,and products in general.</a:t>
            </a:r>
            <a:endParaRPr sz="1100" b="0" i="0" u="none" strike="noStrike" cap="none">
              <a:solidFill>
                <a:schemeClr val="dk1"/>
              </a:solidFill>
              <a:latin typeface="Montserrat"/>
              <a:ea typeface="Montserrat"/>
              <a:cs typeface="Montserrat"/>
              <a:sym typeface="Montserrat"/>
            </a:endParaRPr>
          </a:p>
          <a:p>
            <a:pPr marL="45720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45720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
        <p:nvSpPr>
          <p:cNvPr id="303" name="Google Shape;303;p4"/>
          <p:cNvSpPr txBox="1">
            <a:spLocks noGrp="1"/>
          </p:cNvSpPr>
          <p:nvPr>
            <p:ph type="title"/>
          </p:nvPr>
        </p:nvSpPr>
        <p:spPr>
          <a:xfrm>
            <a:off x="632350" y="364150"/>
            <a:ext cx="7034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Recommendation Systems</a:t>
            </a:r>
            <a:endParaRPr/>
          </a:p>
        </p:txBody>
      </p:sp>
      <p:pic>
        <p:nvPicPr>
          <p:cNvPr id="304" name="Google Shape;304;p4"/>
          <p:cNvPicPr preferRelativeResize="0"/>
          <p:nvPr/>
        </p:nvPicPr>
        <p:blipFill rotWithShape="1">
          <a:blip r:embed="rId3">
            <a:alphaModFix/>
          </a:blip>
          <a:srcRect/>
          <a:stretch/>
        </p:blipFill>
        <p:spPr>
          <a:xfrm>
            <a:off x="5046450" y="1665975"/>
            <a:ext cx="3937725" cy="2207575"/>
          </a:xfrm>
          <a:prstGeom prst="rect">
            <a:avLst/>
          </a:prstGeom>
          <a:noFill/>
          <a:ln>
            <a:noFill/>
          </a:ln>
        </p:spPr>
      </p:pic>
      <p:pic>
        <p:nvPicPr>
          <p:cNvPr id="305" name="Google Shape;305;p4"/>
          <p:cNvPicPr preferRelativeResize="0"/>
          <p:nvPr/>
        </p:nvPicPr>
        <p:blipFill rotWithShape="1">
          <a:blip r:embed="rId4">
            <a:alphaModFix/>
          </a:blip>
          <a:srcRect/>
          <a:stretch/>
        </p:blipFill>
        <p:spPr>
          <a:xfrm>
            <a:off x="1164575" y="2797992"/>
            <a:ext cx="2987424" cy="17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
          <p:cNvSpPr txBox="1">
            <a:spLocks noGrp="1"/>
          </p:cNvSpPr>
          <p:nvPr>
            <p:ph type="title"/>
          </p:nvPr>
        </p:nvSpPr>
        <p:spPr>
          <a:xfrm>
            <a:off x="672775" y="28327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Literature Review</a:t>
            </a:r>
            <a:endParaRPr/>
          </a:p>
        </p:txBody>
      </p:sp>
      <p:sp>
        <p:nvSpPr>
          <p:cNvPr id="311" name="Google Shape;311;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
        <p:nvSpPr>
          <p:cNvPr id="312" name="Google Shape;312;p5"/>
          <p:cNvSpPr txBox="1"/>
          <p:nvPr/>
        </p:nvSpPr>
        <p:spPr>
          <a:xfrm>
            <a:off x="551500" y="904500"/>
            <a:ext cx="4907400" cy="4248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YouTube,Netflix,Amazon,Pinterest,and long list of other internet products all rely on recommender systems to filter millions of contents and make personalized recommendations to their users.</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First implementation-1979-grundy</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Netflix uses collaborative filtering method–2006</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Netflix uses what we see from those profiles is the data-what people watch,what they watch after,what they watch before,what they watched a year ago,what they have watched recently and what time of day</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Youtube tries to predict what a user would like to see next based on what they usually like to watch,based on their own preferences and interests.-2010</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Amazon system uses a item based collaborative filtering which gives recommendations based on items that the user has purchased or has rated, which is then priced with similar items.-late 1990s</a:t>
            </a: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p:txBody>
      </p:sp>
      <p:pic>
        <p:nvPicPr>
          <p:cNvPr id="313" name="Google Shape;313;p5"/>
          <p:cNvPicPr preferRelativeResize="0"/>
          <p:nvPr/>
        </p:nvPicPr>
        <p:blipFill rotWithShape="1">
          <a:blip r:embed="rId3">
            <a:alphaModFix/>
          </a:blip>
          <a:srcRect/>
          <a:stretch/>
        </p:blipFill>
        <p:spPr>
          <a:xfrm>
            <a:off x="5692150" y="1284625"/>
            <a:ext cx="3299451" cy="23154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317"/>
        <p:cNvGrpSpPr/>
        <p:nvPr/>
      </p:nvGrpSpPr>
      <p:grpSpPr>
        <a:xfrm>
          <a:off x="0" y="0"/>
          <a:ext cx="0" cy="0"/>
          <a:chOff x="0" y="0"/>
          <a:chExt cx="0" cy="0"/>
        </a:xfrm>
      </p:grpSpPr>
      <p:sp>
        <p:nvSpPr>
          <p:cNvPr id="318" name="Google Shape;318;p6"/>
          <p:cNvSpPr txBox="1">
            <a:spLocks noGrp="1"/>
          </p:cNvSpPr>
          <p:nvPr>
            <p:ph type="subTitle" idx="1"/>
          </p:nvPr>
        </p:nvSpPr>
        <p:spPr>
          <a:xfrm>
            <a:off x="439600" y="814450"/>
            <a:ext cx="4974600" cy="197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Based on</a:t>
            </a:r>
            <a:r>
              <a:rPr lang="en" sz="1000">
                <a:solidFill>
                  <a:srgbClr val="6AA84F"/>
                </a:solidFill>
                <a:latin typeface="Montserrat"/>
                <a:ea typeface="Montserrat"/>
                <a:cs typeface="Montserrat"/>
                <a:sym typeface="Montserrat"/>
              </a:rPr>
              <a:t> </a:t>
            </a:r>
            <a:r>
              <a:rPr lang="en" sz="1000" b="1">
                <a:solidFill>
                  <a:schemeClr val="dk1"/>
                </a:solidFill>
                <a:latin typeface="Montserrat"/>
                <a:ea typeface="Montserrat"/>
                <a:cs typeface="Montserrat"/>
                <a:sym typeface="Montserrat"/>
              </a:rPr>
              <a:t>similarity </a:t>
            </a:r>
            <a:r>
              <a:rPr lang="en" sz="1000">
                <a:solidFill>
                  <a:schemeClr val="dk1"/>
                </a:solidFill>
                <a:latin typeface="Montserrat"/>
                <a:ea typeface="Montserrat"/>
                <a:cs typeface="Montserrat"/>
                <a:sym typeface="Montserrat"/>
              </a:rPr>
              <a:t>of movies, basically, if you liked the movie “The Dark Knight”, you would probably like “Joker”.</a:t>
            </a:r>
            <a:endParaRPr sz="1000">
              <a:solidFill>
                <a:schemeClr val="dk1"/>
              </a:solidFill>
              <a:latin typeface="Montserrat"/>
              <a:ea typeface="Montserrat"/>
              <a:cs typeface="Montserrat"/>
              <a:sym typeface="Montserrat"/>
            </a:endParaRPr>
          </a:p>
          <a:p>
            <a:pPr marL="0" lvl="0" indent="0" algn="just" rtl="0">
              <a:lnSpc>
                <a:spcPct val="115000"/>
              </a:lnSpc>
              <a:spcBef>
                <a:spcPts val="0"/>
              </a:spcBef>
              <a:spcAft>
                <a:spcPts val="0"/>
              </a:spcAft>
              <a:buSzPts val="2400"/>
              <a:buNone/>
            </a:pPr>
            <a:endParaRPr sz="400">
              <a:solidFill>
                <a:schemeClr val="dk1"/>
              </a:solidFill>
              <a:latin typeface="Montserrat"/>
              <a:ea typeface="Montserrat"/>
              <a:cs typeface="Montserrat"/>
              <a:sym typeface="Montserrat"/>
            </a:endParaRPr>
          </a:p>
          <a:p>
            <a:pPr marL="0" lvl="0" indent="0" algn="just" rtl="0">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Approach 1: </a:t>
            </a:r>
            <a:endParaRPr sz="1000">
              <a:solidFill>
                <a:schemeClr val="dk1"/>
              </a:solidFill>
              <a:latin typeface="Montserrat"/>
              <a:ea typeface="Montserrat"/>
              <a:cs typeface="Montserrat"/>
              <a:sym typeface="Montserrat"/>
            </a:endParaRPr>
          </a:p>
          <a:p>
            <a:pPr marL="457200" lvl="0" indent="-292100" algn="just" rtl="0">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TF IDF concept, then it uses the most similar movies to a user’s already-rated movies to generate a list of recommendations. </a:t>
            </a:r>
            <a:endParaRPr sz="1000">
              <a:solidFill>
                <a:schemeClr val="dk1"/>
              </a:solidFill>
              <a:latin typeface="Montserrat"/>
              <a:ea typeface="Montserrat"/>
              <a:cs typeface="Montserrat"/>
              <a:sym typeface="Montserrat"/>
            </a:endParaRPr>
          </a:p>
          <a:p>
            <a:pPr marL="457200" lvl="0" indent="-292100" algn="just" rtl="0">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Vector space is created. Cosine similarity for similarity.</a:t>
            </a:r>
            <a:br>
              <a:rPr lang="en" sz="1000">
                <a:solidFill>
                  <a:schemeClr val="dk1"/>
                </a:solidFill>
                <a:latin typeface="Montserrat"/>
                <a:ea typeface="Montserrat"/>
                <a:cs typeface="Montserrat"/>
                <a:sym typeface="Montserrat"/>
              </a:rPr>
            </a:br>
            <a:endParaRPr sz="500">
              <a:solidFill>
                <a:schemeClr val="dk1"/>
              </a:solidFill>
              <a:latin typeface="Montserrat"/>
              <a:ea typeface="Montserrat"/>
              <a:cs typeface="Montserrat"/>
              <a:sym typeface="Montserrat"/>
            </a:endParaRPr>
          </a:p>
          <a:p>
            <a:pPr marL="0" lvl="0" indent="0" algn="just" rtl="0">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Approach 2: </a:t>
            </a:r>
            <a:endParaRPr sz="1000">
              <a:solidFill>
                <a:schemeClr val="dk1"/>
              </a:solidFill>
              <a:latin typeface="Montserrat"/>
              <a:ea typeface="Montserrat"/>
              <a:cs typeface="Montserrat"/>
              <a:sym typeface="Montserrat"/>
            </a:endParaRPr>
          </a:p>
          <a:p>
            <a:pPr marL="457200" lvl="0" indent="-292100" algn="just" rtl="0">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User Profile is created based on the data given by the user and suggestions are made on basis of that.</a:t>
            </a:r>
            <a:endParaRPr sz="1000">
              <a:solidFill>
                <a:schemeClr val="dk1"/>
              </a:solidFill>
              <a:latin typeface="Montserrat"/>
              <a:ea typeface="Montserrat"/>
              <a:cs typeface="Montserrat"/>
              <a:sym typeface="Montserrat"/>
            </a:endParaRPr>
          </a:p>
          <a:p>
            <a:pPr marL="457200" lvl="0" indent="-292100" algn="just" rtl="0">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User provides more inputs, the engine becomes more and more accurate.</a:t>
            </a:r>
            <a:endParaRPr sz="1000">
              <a:solidFill>
                <a:schemeClr val="dk1"/>
              </a:solidFill>
              <a:latin typeface="Montserrat"/>
              <a:ea typeface="Montserrat"/>
              <a:cs typeface="Montserrat"/>
              <a:sym typeface="Montserrat"/>
            </a:endParaRPr>
          </a:p>
          <a:p>
            <a:pPr marL="0" lvl="0" indent="0" algn="just" rtl="0">
              <a:lnSpc>
                <a:spcPct val="115000"/>
              </a:lnSpc>
              <a:spcBef>
                <a:spcPts val="0"/>
              </a:spcBef>
              <a:spcAft>
                <a:spcPts val="0"/>
              </a:spcAft>
              <a:buSzPts val="2400"/>
              <a:buNone/>
            </a:pPr>
            <a:endParaRPr sz="1000">
              <a:solidFill>
                <a:schemeClr val="dk1"/>
              </a:solidFill>
              <a:latin typeface="Montserrat"/>
              <a:ea typeface="Montserrat"/>
              <a:cs typeface="Montserrat"/>
              <a:sym typeface="Montserrat"/>
            </a:endParaRPr>
          </a:p>
        </p:txBody>
      </p:sp>
      <p:sp>
        <p:nvSpPr>
          <p:cNvPr id="319" name="Google Shape;319;p6"/>
          <p:cNvSpPr txBox="1">
            <a:spLocks noGrp="1"/>
          </p:cNvSpPr>
          <p:nvPr>
            <p:ph type="title"/>
          </p:nvPr>
        </p:nvSpPr>
        <p:spPr>
          <a:xfrm>
            <a:off x="656500" y="38327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400"/>
              <a:t>Content Based Filtering</a:t>
            </a:r>
            <a:endParaRPr sz="2400"/>
          </a:p>
        </p:txBody>
      </p:sp>
      <p:sp>
        <p:nvSpPr>
          <p:cNvPr id="320" name="Google Shape;320;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700"/>
              <a:buNone/>
            </a:pPr>
            <a:fld id="{00000000-1234-1234-1234-123412341234}" type="slidenum">
              <a:rPr lang="en" sz="700"/>
              <a:t>6</a:t>
            </a:fld>
            <a:endParaRPr sz="700"/>
          </a:p>
        </p:txBody>
      </p:sp>
      <p:sp>
        <p:nvSpPr>
          <p:cNvPr id="321" name="Google Shape;321;p6"/>
          <p:cNvSpPr txBox="1"/>
          <p:nvPr/>
        </p:nvSpPr>
        <p:spPr>
          <a:xfrm>
            <a:off x="439600" y="3013930"/>
            <a:ext cx="4451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Advantages: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6AA84F"/>
              </a:buClr>
              <a:buSzPts val="600"/>
              <a:buFont typeface="Montserrat"/>
              <a:buChar char="●"/>
            </a:pPr>
            <a:r>
              <a:rPr lang="en" sz="1000" b="0" i="0" u="none" strike="noStrike" cap="none">
                <a:solidFill>
                  <a:schemeClr val="dk1"/>
                </a:solidFill>
                <a:latin typeface="Montserrat"/>
                <a:ea typeface="Montserrat"/>
                <a:cs typeface="Montserrat"/>
                <a:sym typeface="Montserrat"/>
              </a:rPr>
              <a:t>No need for data on other users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6AA84F"/>
              </a:buClr>
              <a:buSzPts val="600"/>
              <a:buFont typeface="Montserrat"/>
              <a:buChar char="●"/>
            </a:pPr>
            <a:r>
              <a:rPr lang="en" sz="1000" b="0" i="0" u="none" strike="noStrike" cap="none">
                <a:solidFill>
                  <a:schemeClr val="dk1"/>
                </a:solidFill>
                <a:latin typeface="Montserrat"/>
                <a:ea typeface="Montserrat"/>
                <a:cs typeface="Montserrat"/>
                <a:sym typeface="Montserrat"/>
              </a:rPr>
              <a:t>Able to recommend to users with unique tastes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6AA84F"/>
              </a:buClr>
              <a:buSzPts val="600"/>
              <a:buFont typeface="Montserrat"/>
              <a:buChar char="●"/>
            </a:pPr>
            <a:r>
              <a:rPr lang="en" sz="1000" b="0" i="0" u="none" strike="noStrike" cap="none">
                <a:solidFill>
                  <a:schemeClr val="dk1"/>
                </a:solidFill>
                <a:latin typeface="Montserrat"/>
                <a:ea typeface="Montserrat"/>
                <a:cs typeface="Montserrat"/>
                <a:sym typeface="Montserrat"/>
              </a:rPr>
              <a:t>Able to recommend new and unpopular items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6AA84F"/>
              </a:buClr>
              <a:buSzPts val="600"/>
              <a:buFont typeface="Montserrat"/>
              <a:buChar char="●"/>
            </a:pPr>
            <a:r>
              <a:rPr lang="en" sz="1000" b="0" i="0" u="none" strike="noStrike" cap="none">
                <a:solidFill>
                  <a:schemeClr val="dk1"/>
                </a:solidFill>
                <a:latin typeface="Montserrat"/>
                <a:ea typeface="Montserrat"/>
                <a:cs typeface="Montserrat"/>
                <a:sym typeface="Montserrat"/>
              </a:rPr>
              <a:t>Can provide explanations of recommended items by listing content-features that caused an item to be recommended.</a:t>
            </a:r>
            <a:endParaRPr sz="1000" b="0" i="0" u="none" strike="noStrike" cap="none">
              <a:solidFill>
                <a:schemeClr val="dk1"/>
              </a:solidFill>
              <a:latin typeface="Montserrat"/>
              <a:ea typeface="Montserrat"/>
              <a:cs typeface="Montserrat"/>
              <a:sym typeface="Montserrat"/>
            </a:endParaRPr>
          </a:p>
        </p:txBody>
      </p:sp>
      <p:sp>
        <p:nvSpPr>
          <p:cNvPr id="322" name="Google Shape;322;p6"/>
          <p:cNvSpPr txBox="1"/>
          <p:nvPr/>
        </p:nvSpPr>
        <p:spPr>
          <a:xfrm>
            <a:off x="439600" y="4054105"/>
            <a:ext cx="44517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Disadvantages: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FF0000"/>
              </a:buClr>
              <a:buSzPts val="600"/>
              <a:buFont typeface="Montserrat"/>
              <a:buChar char="●"/>
            </a:pPr>
            <a:r>
              <a:rPr lang="en" sz="1000" b="0" i="0" u="none" strike="noStrike" cap="none">
                <a:solidFill>
                  <a:schemeClr val="dk1"/>
                </a:solidFill>
                <a:latin typeface="Montserrat"/>
                <a:ea typeface="Montserrat"/>
                <a:cs typeface="Montserrat"/>
                <a:sym typeface="Montserrat"/>
              </a:rPr>
              <a:t>Unable to exploit quality judgments of other users.</a:t>
            </a:r>
            <a:endParaRPr sz="1000" b="0" i="0" u="none" strike="noStrike" cap="none">
              <a:solidFill>
                <a:schemeClr val="dk1"/>
              </a:solidFill>
              <a:latin typeface="Montserrat"/>
              <a:ea typeface="Montserrat"/>
              <a:cs typeface="Montserrat"/>
              <a:sym typeface="Montserrat"/>
            </a:endParaRPr>
          </a:p>
          <a:p>
            <a:pPr marL="457200" marR="0" lvl="0" indent="-266700" algn="l" rtl="0">
              <a:lnSpc>
                <a:spcPct val="100000"/>
              </a:lnSpc>
              <a:spcBef>
                <a:spcPts val="0"/>
              </a:spcBef>
              <a:spcAft>
                <a:spcPts val="0"/>
              </a:spcAft>
              <a:buClr>
                <a:srgbClr val="FF0000"/>
              </a:buClr>
              <a:buSzPts val="600"/>
              <a:buFont typeface="Montserrat"/>
              <a:buChar char="●"/>
            </a:pPr>
            <a:r>
              <a:rPr lang="en" sz="1000" b="0" i="0" u="none" strike="noStrike" cap="none">
                <a:solidFill>
                  <a:schemeClr val="dk1"/>
                </a:solidFill>
                <a:latin typeface="Montserrat"/>
                <a:ea typeface="Montserrat"/>
                <a:cs typeface="Montserrat"/>
                <a:sym typeface="Montserrat"/>
              </a:rPr>
              <a:t>Overly simplistic and not very accurate - obviously there are so many more features rather than just genre</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pic>
        <p:nvPicPr>
          <p:cNvPr id="323" name="Google Shape;323;p6"/>
          <p:cNvPicPr preferRelativeResize="0"/>
          <p:nvPr/>
        </p:nvPicPr>
        <p:blipFill rotWithShape="1">
          <a:blip r:embed="rId3">
            <a:alphaModFix/>
          </a:blip>
          <a:srcRect/>
          <a:stretch/>
        </p:blipFill>
        <p:spPr>
          <a:xfrm>
            <a:off x="5871625" y="727750"/>
            <a:ext cx="2808250" cy="1682100"/>
          </a:xfrm>
          <a:prstGeom prst="rect">
            <a:avLst/>
          </a:prstGeom>
          <a:noFill/>
          <a:ln>
            <a:noFill/>
          </a:ln>
        </p:spPr>
      </p:pic>
      <p:pic>
        <p:nvPicPr>
          <p:cNvPr id="324" name="Google Shape;324;p6"/>
          <p:cNvPicPr preferRelativeResize="0"/>
          <p:nvPr/>
        </p:nvPicPr>
        <p:blipFill rotWithShape="1">
          <a:blip r:embed="rId4">
            <a:alphaModFix/>
          </a:blip>
          <a:srcRect/>
          <a:stretch/>
        </p:blipFill>
        <p:spPr>
          <a:xfrm>
            <a:off x="5595413" y="2486263"/>
            <a:ext cx="3360685" cy="21871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328"/>
        <p:cNvGrpSpPr/>
        <p:nvPr/>
      </p:nvGrpSpPr>
      <p:grpSpPr>
        <a:xfrm>
          <a:off x="0" y="0"/>
          <a:ext cx="0" cy="0"/>
          <a:chOff x="0" y="0"/>
          <a:chExt cx="0" cy="0"/>
        </a:xfrm>
      </p:grpSpPr>
      <p:sp>
        <p:nvSpPr>
          <p:cNvPr id="329" name="Google Shape;329;p7"/>
          <p:cNvSpPr txBox="1">
            <a:spLocks noGrp="1"/>
          </p:cNvSpPr>
          <p:nvPr>
            <p:ph type="subTitle" idx="1"/>
          </p:nvPr>
        </p:nvSpPr>
        <p:spPr>
          <a:xfrm>
            <a:off x="417400" y="1008425"/>
            <a:ext cx="4996800" cy="864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2400"/>
              <a:buNone/>
            </a:pPr>
            <a:r>
              <a:rPr lang="en" sz="1100">
                <a:solidFill>
                  <a:schemeClr val="dk1"/>
                </a:solidFill>
                <a:latin typeface="Montserrat"/>
                <a:ea typeface="Montserrat"/>
                <a:cs typeface="Montserrat"/>
                <a:sym typeface="Montserrat"/>
              </a:rPr>
              <a:t>Better approach as it uses </a:t>
            </a:r>
            <a:r>
              <a:rPr lang="en" sz="1100" b="1" i="1">
                <a:solidFill>
                  <a:schemeClr val="dk1"/>
                </a:solidFill>
                <a:latin typeface="Montserrat"/>
                <a:ea typeface="Montserrat"/>
                <a:cs typeface="Montserrat"/>
                <a:sym typeface="Montserrat"/>
              </a:rPr>
              <a:t>similarities between users</a:t>
            </a:r>
            <a:r>
              <a:rPr lang="en" sz="1100">
                <a:solidFill>
                  <a:schemeClr val="dk1"/>
                </a:solidFill>
                <a:latin typeface="Montserrat"/>
                <a:ea typeface="Montserrat"/>
                <a:cs typeface="Montserrat"/>
                <a:sym typeface="Montserrat"/>
              </a:rPr>
              <a:t> to provide recommendations. Recommendation of movies to user A will be based on the interests of a similar user B.</a:t>
            </a:r>
            <a:endParaRPr sz="1100">
              <a:solidFill>
                <a:schemeClr val="dk1"/>
              </a:solidFill>
              <a:latin typeface="Montserrat"/>
              <a:ea typeface="Montserrat"/>
              <a:cs typeface="Montserrat"/>
              <a:sym typeface="Montserrat"/>
            </a:endParaRPr>
          </a:p>
        </p:txBody>
      </p:sp>
      <p:sp>
        <p:nvSpPr>
          <p:cNvPr id="330" name="Google Shape;330;p7"/>
          <p:cNvSpPr txBox="1">
            <a:spLocks noGrp="1"/>
          </p:cNvSpPr>
          <p:nvPr>
            <p:ph type="title"/>
          </p:nvPr>
        </p:nvSpPr>
        <p:spPr>
          <a:xfrm>
            <a:off x="656500" y="38327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400"/>
              <a:t>Collaborative Filtering</a:t>
            </a:r>
            <a:endParaRPr sz="2400"/>
          </a:p>
        </p:txBody>
      </p:sp>
      <p:sp>
        <p:nvSpPr>
          <p:cNvPr id="331" name="Google Shape;33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700"/>
              <a:buNone/>
            </a:pPr>
            <a:fld id="{00000000-1234-1234-1234-123412341234}" type="slidenum">
              <a:rPr lang="en" sz="700"/>
              <a:t>7</a:t>
            </a:fld>
            <a:endParaRPr sz="700"/>
          </a:p>
        </p:txBody>
      </p:sp>
      <p:sp>
        <p:nvSpPr>
          <p:cNvPr id="332" name="Google Shape;332;p7"/>
          <p:cNvSpPr txBox="1"/>
          <p:nvPr/>
        </p:nvSpPr>
        <p:spPr>
          <a:xfrm>
            <a:off x="493600" y="3044650"/>
            <a:ext cx="5060700" cy="162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Disadvantages:</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90000"/>
              </a:lnSpc>
              <a:spcBef>
                <a:spcPts val="700"/>
              </a:spcBef>
              <a:spcAft>
                <a:spcPts val="0"/>
              </a:spcAft>
              <a:buClr>
                <a:srgbClr val="FF0000"/>
              </a:buClr>
              <a:buSzPts val="700"/>
              <a:buFont typeface="Montserrat"/>
              <a:buChar char="●"/>
            </a:pPr>
            <a:r>
              <a:rPr lang="en" sz="1100" b="0" i="0" u="none" strike="noStrike" cap="none">
                <a:solidFill>
                  <a:schemeClr val="dk1"/>
                </a:solidFill>
                <a:latin typeface="Montserrat"/>
                <a:ea typeface="Montserrat"/>
                <a:cs typeface="Montserrat"/>
                <a:sym typeface="Montserrat"/>
              </a:rPr>
              <a:t>There needs to be enough other users already in the system to find a match.</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90000"/>
              </a:lnSpc>
              <a:spcBef>
                <a:spcPts val="0"/>
              </a:spcBef>
              <a:spcAft>
                <a:spcPts val="0"/>
              </a:spcAft>
              <a:buClr>
                <a:srgbClr val="FF0000"/>
              </a:buClr>
              <a:buSzPts val="700"/>
              <a:buFont typeface="Montserrat"/>
              <a:buChar char="●"/>
            </a:pPr>
            <a:r>
              <a:rPr lang="en" sz="1100" b="0" i="0" u="none" strike="noStrike" cap="none">
                <a:solidFill>
                  <a:schemeClr val="dk1"/>
                </a:solidFill>
                <a:latin typeface="Montserrat"/>
                <a:ea typeface="Montserrat"/>
                <a:cs typeface="Montserrat"/>
                <a:sym typeface="Montserrat"/>
              </a:rPr>
              <a:t>Cannot recommend an item that has not been previously rated</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90000"/>
              </a:lnSpc>
              <a:spcBef>
                <a:spcPts val="0"/>
              </a:spcBef>
              <a:spcAft>
                <a:spcPts val="0"/>
              </a:spcAft>
              <a:buClr>
                <a:srgbClr val="FF0000"/>
              </a:buClr>
              <a:buSzPts val="700"/>
              <a:buFont typeface="Montserrat"/>
              <a:buChar char="●"/>
            </a:pPr>
            <a:r>
              <a:rPr lang="en" sz="1100" b="0" i="0" u="none" strike="noStrike" cap="none">
                <a:solidFill>
                  <a:schemeClr val="dk1"/>
                </a:solidFill>
                <a:latin typeface="Montserrat"/>
                <a:ea typeface="Montserrat"/>
                <a:cs typeface="Montserrat"/>
                <a:sym typeface="Montserrat"/>
              </a:rPr>
              <a:t>Popularity Bias: Tends to recommend popular items and cannot recommend items to someone with unique tastes.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
        <p:nvSpPr>
          <p:cNvPr id="333" name="Google Shape;333;p7"/>
          <p:cNvSpPr txBox="1"/>
          <p:nvPr/>
        </p:nvSpPr>
        <p:spPr>
          <a:xfrm>
            <a:off x="493600" y="1925200"/>
            <a:ext cx="44517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Advantages:</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100000"/>
              </a:lnSpc>
              <a:spcBef>
                <a:spcPts val="0"/>
              </a:spcBef>
              <a:spcAft>
                <a:spcPts val="0"/>
              </a:spcAft>
              <a:buClr>
                <a:srgbClr val="6AA84F"/>
              </a:buClr>
              <a:buSzPts val="700"/>
              <a:buFont typeface="Montserrat"/>
              <a:buChar char="●"/>
            </a:pPr>
            <a:r>
              <a:rPr lang="en" sz="1100" b="0" i="0" u="none" strike="noStrike" cap="none">
                <a:solidFill>
                  <a:schemeClr val="dk1"/>
                </a:solidFill>
                <a:latin typeface="Montserrat"/>
                <a:ea typeface="Montserrat"/>
                <a:cs typeface="Montserrat"/>
                <a:sym typeface="Montserrat"/>
              </a:rPr>
              <a:t>No need to hand-engineer features</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100000"/>
              </a:lnSpc>
              <a:spcBef>
                <a:spcPts val="0"/>
              </a:spcBef>
              <a:spcAft>
                <a:spcPts val="0"/>
              </a:spcAft>
              <a:buClr>
                <a:srgbClr val="6AA84F"/>
              </a:buClr>
              <a:buSzPts val="700"/>
              <a:buFont typeface="Montserrat"/>
              <a:buChar char="●"/>
            </a:pPr>
            <a:r>
              <a:rPr lang="en" sz="1100" b="0" i="0" u="none" strike="noStrike" cap="none">
                <a:solidFill>
                  <a:schemeClr val="dk1"/>
                </a:solidFill>
                <a:latin typeface="Montserrat"/>
                <a:ea typeface="Montserrat"/>
                <a:cs typeface="Montserrat"/>
                <a:sym typeface="Montserrat"/>
              </a:rPr>
              <a:t>Latent features are generated which are average or weighted sum of the patterns in the data - not based on human designed feature</a:t>
            </a:r>
            <a:endParaRPr sz="1100" b="0" i="0" u="none" strike="noStrike" cap="none">
              <a:solidFill>
                <a:schemeClr val="dk1"/>
              </a:solidFill>
              <a:latin typeface="Montserrat"/>
              <a:ea typeface="Montserrat"/>
              <a:cs typeface="Montserrat"/>
              <a:sym typeface="Montserrat"/>
            </a:endParaRPr>
          </a:p>
          <a:p>
            <a:pPr marL="457200" marR="0" lvl="0" indent="-273050" algn="l" rtl="0">
              <a:lnSpc>
                <a:spcPct val="100000"/>
              </a:lnSpc>
              <a:spcBef>
                <a:spcPts val="0"/>
              </a:spcBef>
              <a:spcAft>
                <a:spcPts val="0"/>
              </a:spcAft>
              <a:buClr>
                <a:srgbClr val="6AA84F"/>
              </a:buClr>
              <a:buSzPts val="700"/>
              <a:buFont typeface="Montserrat"/>
              <a:buChar char="●"/>
            </a:pPr>
            <a:r>
              <a:rPr lang="en" sz="1100" b="0" i="0" u="none" strike="noStrike" cap="none">
                <a:solidFill>
                  <a:schemeClr val="dk1"/>
                </a:solidFill>
                <a:latin typeface="Montserrat"/>
                <a:ea typeface="Montserrat"/>
                <a:cs typeface="Montserrat"/>
                <a:sym typeface="Montserrat"/>
              </a:rPr>
              <a:t>Accurate predictions</a:t>
            </a:r>
            <a:endParaRPr sz="1100" b="0" i="0" u="none" strike="noStrike" cap="none">
              <a:solidFill>
                <a:schemeClr val="dk1"/>
              </a:solidFill>
              <a:latin typeface="Montserrat"/>
              <a:ea typeface="Montserrat"/>
              <a:cs typeface="Montserrat"/>
              <a:sym typeface="Montserrat"/>
            </a:endParaRPr>
          </a:p>
        </p:txBody>
      </p:sp>
      <p:pic>
        <p:nvPicPr>
          <p:cNvPr id="334" name="Google Shape;334;p7"/>
          <p:cNvPicPr preferRelativeResize="0"/>
          <p:nvPr/>
        </p:nvPicPr>
        <p:blipFill rotWithShape="1">
          <a:blip r:embed="rId3">
            <a:alphaModFix/>
          </a:blip>
          <a:srcRect l="4473" r="6048"/>
          <a:stretch/>
        </p:blipFill>
        <p:spPr>
          <a:xfrm>
            <a:off x="6039650" y="2806200"/>
            <a:ext cx="2805625" cy="2003050"/>
          </a:xfrm>
          <a:prstGeom prst="rect">
            <a:avLst/>
          </a:prstGeom>
          <a:noFill/>
          <a:ln>
            <a:noFill/>
          </a:ln>
        </p:spPr>
      </p:pic>
      <p:pic>
        <p:nvPicPr>
          <p:cNvPr id="335" name="Google Shape;335;p7"/>
          <p:cNvPicPr preferRelativeResize="0"/>
          <p:nvPr/>
        </p:nvPicPr>
        <p:blipFill rotWithShape="1">
          <a:blip r:embed="rId4">
            <a:alphaModFix/>
          </a:blip>
          <a:srcRect l="7268" r="8788"/>
          <a:stretch/>
        </p:blipFill>
        <p:spPr>
          <a:xfrm>
            <a:off x="6103963" y="778254"/>
            <a:ext cx="2677001" cy="1925371"/>
          </a:xfrm>
          <a:prstGeom prst="rect">
            <a:avLst/>
          </a:prstGeom>
          <a:noFill/>
          <a:ln>
            <a:noFill/>
          </a:ln>
        </p:spPr>
      </p:pic>
      <p:sp>
        <p:nvSpPr>
          <p:cNvPr id="336" name="Google Shape;336;p7"/>
          <p:cNvSpPr txBox="1"/>
          <p:nvPr/>
        </p:nvSpPr>
        <p:spPr>
          <a:xfrm>
            <a:off x="6161975" y="2939500"/>
            <a:ext cx="1119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38761D"/>
                </a:solidFill>
                <a:latin typeface="Calibri"/>
                <a:ea typeface="Calibri"/>
                <a:cs typeface="Calibri"/>
                <a:sym typeface="Calibri"/>
              </a:rPr>
              <a:t>Latent features</a:t>
            </a:r>
            <a:endParaRPr sz="1200" b="1" i="0" u="none" strike="noStrike" cap="none">
              <a:solidFill>
                <a:srgbClr val="38761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
          <p:cNvSpPr txBox="1">
            <a:spLocks noGrp="1"/>
          </p:cNvSpPr>
          <p:nvPr>
            <p:ph type="subTitle" idx="2"/>
          </p:nvPr>
        </p:nvSpPr>
        <p:spPr>
          <a:xfrm>
            <a:off x="502300" y="1064875"/>
            <a:ext cx="8054400" cy="3385500"/>
          </a:xfrm>
          <a:prstGeom prst="rect">
            <a:avLst/>
          </a:prstGeom>
          <a:noFill/>
          <a:ln>
            <a:noFill/>
          </a:ln>
        </p:spPr>
        <p:txBody>
          <a:bodyPr spcFirstLastPara="1" wrap="square" lIns="91425" tIns="91425" rIns="91425" bIns="91425" anchor="t" anchorCtr="0">
            <a:noAutofit/>
          </a:bodyPr>
          <a:lstStyle/>
          <a:p>
            <a:pPr marL="457200" lvl="0" indent="-317500" algn="l" rtl="0">
              <a:lnSpc>
                <a:spcPct val="166000"/>
              </a:lnSpc>
              <a:spcBef>
                <a:spcPts val="0"/>
              </a:spcBef>
              <a:spcAft>
                <a:spcPts val="0"/>
              </a:spcAft>
              <a:buSzPts val="1400"/>
              <a:buChar char="●"/>
            </a:pPr>
            <a:r>
              <a:rPr lang="en"/>
              <a:t>For movie recommendation system, two datasets has been used to broaden the scope of the analysis and get more insightful results</a:t>
            </a:r>
            <a:endParaRPr/>
          </a:p>
          <a:p>
            <a:pPr marL="457200" lvl="0" indent="-317500" algn="l" rtl="0">
              <a:lnSpc>
                <a:spcPct val="166000"/>
              </a:lnSpc>
              <a:spcBef>
                <a:spcPts val="0"/>
              </a:spcBef>
              <a:spcAft>
                <a:spcPts val="0"/>
              </a:spcAft>
              <a:buSzPts val="1400"/>
              <a:buChar char="●"/>
            </a:pPr>
            <a:r>
              <a:rPr lang="en"/>
              <a:t>The two datasets have been combined with common variable Imdbid.</a:t>
            </a:r>
            <a:endParaRPr/>
          </a:p>
          <a:p>
            <a:pPr marL="0" lvl="0" indent="0" algn="l" rtl="0">
              <a:lnSpc>
                <a:spcPct val="166000"/>
              </a:lnSpc>
              <a:spcBef>
                <a:spcPts val="0"/>
              </a:spcBef>
              <a:spcAft>
                <a:spcPts val="0"/>
              </a:spcAft>
              <a:buSzPts val="1400"/>
              <a:buNone/>
            </a:pPr>
            <a:endParaRPr/>
          </a:p>
          <a:p>
            <a:pPr marL="0" lvl="0" indent="0" algn="l" rtl="0">
              <a:lnSpc>
                <a:spcPct val="166000"/>
              </a:lnSpc>
              <a:spcBef>
                <a:spcPts val="0"/>
              </a:spcBef>
              <a:spcAft>
                <a:spcPts val="0"/>
              </a:spcAft>
              <a:buSzPts val="1400"/>
              <a:buNone/>
            </a:pPr>
            <a:r>
              <a:rPr lang="en" b="1"/>
              <a:t>Dataset 1 Source : (For Ratings)</a:t>
            </a:r>
            <a:endParaRPr b="1"/>
          </a:p>
          <a:p>
            <a:pPr marL="0" marR="0" lvl="0" indent="0" algn="l" rtl="0">
              <a:lnSpc>
                <a:spcPct val="115000"/>
              </a:lnSpc>
              <a:spcBef>
                <a:spcPts val="0"/>
              </a:spcBef>
              <a:spcAft>
                <a:spcPts val="0"/>
              </a:spcAft>
              <a:buSzPts val="1400"/>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https://grouplens.org/datasets/movielens/1m/</a:t>
            </a:r>
            <a:endParaRPr/>
          </a:p>
          <a:p>
            <a:pPr marL="0" lvl="0" indent="0" algn="l" rtl="0">
              <a:lnSpc>
                <a:spcPct val="166000"/>
              </a:lnSpc>
              <a:spcBef>
                <a:spcPts val="1200"/>
              </a:spcBef>
              <a:spcAft>
                <a:spcPts val="0"/>
              </a:spcAft>
              <a:buSzPts val="1400"/>
              <a:buNone/>
            </a:pPr>
            <a:r>
              <a:rPr lang="en" b="1"/>
              <a:t>Dataset 2 Source : (For additional movie metadata)</a:t>
            </a:r>
            <a:endParaRPr b="1"/>
          </a:p>
          <a:p>
            <a:pPr marL="0" lvl="0" indent="0" algn="l" rtl="0">
              <a:lnSpc>
                <a:spcPct val="166000"/>
              </a:lnSpc>
              <a:spcBef>
                <a:spcPts val="0"/>
              </a:spcBef>
              <a:spcAft>
                <a:spcPts val="0"/>
              </a:spcAft>
              <a:buSzPts val="1400"/>
              <a:buNone/>
            </a:pPr>
            <a:r>
              <a:rPr lang="en"/>
              <a:t>https://www.kaggle.com/code//movie-recommender-systems/dataselect=movies_metadata.csv</a:t>
            </a:r>
            <a:endParaRPr/>
          </a:p>
          <a:p>
            <a:pPr marL="0" lvl="0" indent="0" algn="l" rtl="0">
              <a:lnSpc>
                <a:spcPct val="166000"/>
              </a:lnSpc>
              <a:spcBef>
                <a:spcPts val="0"/>
              </a:spcBef>
              <a:spcAft>
                <a:spcPts val="0"/>
              </a:spcAft>
              <a:buClr>
                <a:schemeClr val="dk1"/>
              </a:buClr>
              <a:buSzPts val="1100"/>
              <a:buFont typeface="Arial"/>
              <a:buNone/>
            </a:pPr>
            <a:endParaRPr/>
          </a:p>
        </p:txBody>
      </p:sp>
      <p:sp>
        <p:nvSpPr>
          <p:cNvPr id="342" name="Google Shape;342;p8"/>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300"/>
              <a:t>Data Description</a:t>
            </a:r>
            <a:endParaRPr sz="2300"/>
          </a:p>
        </p:txBody>
      </p:sp>
      <p:sp>
        <p:nvSpPr>
          <p:cNvPr id="343" name="Google Shape;343;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
          <p:cNvSpPr txBox="1">
            <a:spLocks noGrp="1"/>
          </p:cNvSpPr>
          <p:nvPr>
            <p:ph type="subTitle" idx="2"/>
          </p:nvPr>
        </p:nvSpPr>
        <p:spPr>
          <a:xfrm>
            <a:off x="713225" y="1205500"/>
            <a:ext cx="7843500" cy="298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The dataset contains 1,000,209 anonymous ratings of approximately 3,900 movies made by 6,040 users. Each user has rated at least 20 movies. The data is segregated into 2 files.</a:t>
            </a:r>
            <a:endParaRPr>
              <a:solidFill>
                <a:schemeClr val="dk1"/>
              </a:solidFill>
            </a:endParaRPr>
          </a:p>
          <a:p>
            <a:pPr marL="457200" marR="0" lvl="0" indent="-317500" algn="l" rtl="0">
              <a:lnSpc>
                <a:spcPct val="115000"/>
              </a:lnSpc>
              <a:spcBef>
                <a:spcPts val="1200"/>
              </a:spcBef>
              <a:spcAft>
                <a:spcPts val="0"/>
              </a:spcAft>
              <a:buClr>
                <a:schemeClr val="dk1"/>
              </a:buClr>
              <a:buSzPts val="1400"/>
              <a:buFont typeface="Lato"/>
              <a:buChar char="●"/>
            </a:pPr>
            <a:r>
              <a:rPr lang="en">
                <a:solidFill>
                  <a:schemeClr val="dk1"/>
                </a:solidFill>
              </a:rPr>
              <a:t>Movies</a:t>
            </a:r>
            <a:br>
              <a:rPr lang="en">
                <a:solidFill>
                  <a:schemeClr val="dk1"/>
                </a:solidFill>
              </a:rPr>
            </a:br>
            <a:r>
              <a:rPr lang="en">
                <a:solidFill>
                  <a:schemeClr val="dk1"/>
                </a:solidFill>
              </a:rPr>
              <a:t>MovieID, Title, and Genres</a:t>
            </a:r>
            <a:br>
              <a:rPr lang="en">
                <a:solidFill>
                  <a:schemeClr val="dk1"/>
                </a:solidFill>
              </a:rPr>
            </a:br>
            <a:endParaRPr>
              <a:solidFill>
                <a:schemeClr val="dk1"/>
              </a:solidFill>
            </a:endParaRPr>
          </a:p>
          <a:p>
            <a:pPr marL="457200" marR="0" lvl="0" indent="-317500" algn="l" rtl="0">
              <a:lnSpc>
                <a:spcPct val="115000"/>
              </a:lnSpc>
              <a:spcBef>
                <a:spcPts val="0"/>
              </a:spcBef>
              <a:spcAft>
                <a:spcPts val="0"/>
              </a:spcAft>
              <a:buClr>
                <a:schemeClr val="dk1"/>
              </a:buClr>
              <a:buSzPts val="1400"/>
              <a:buFont typeface="Lato"/>
              <a:buChar char="●"/>
            </a:pPr>
            <a:r>
              <a:rPr lang="en">
                <a:solidFill>
                  <a:schemeClr val="dk1"/>
                </a:solidFill>
              </a:rPr>
              <a:t>Ratings</a:t>
            </a:r>
            <a:br>
              <a:rPr lang="en">
                <a:solidFill>
                  <a:schemeClr val="dk1"/>
                </a:solidFill>
              </a:rPr>
            </a:br>
            <a:r>
              <a:rPr lang="en">
                <a:solidFill>
                  <a:schemeClr val="dk1"/>
                </a:solidFill>
              </a:rPr>
              <a:t>UserID, MovieID, Rating, Timestamp</a:t>
            </a:r>
            <a:endParaRPr/>
          </a:p>
        </p:txBody>
      </p:sp>
      <p:sp>
        <p:nvSpPr>
          <p:cNvPr id="349" name="Google Shape;349;p9"/>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300"/>
              <a:t>Dataset 1</a:t>
            </a:r>
            <a:r>
              <a:rPr lang="en"/>
              <a:t> </a:t>
            </a:r>
            <a:r>
              <a:rPr lang="en" sz="2300"/>
              <a:t>Description</a:t>
            </a:r>
            <a:endParaRPr sz="2300"/>
          </a:p>
        </p:txBody>
      </p:sp>
      <p:sp>
        <p:nvSpPr>
          <p:cNvPr id="350" name="Google Shape;350;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2625</Words>
  <Application>Microsoft Office PowerPoint</Application>
  <PresentationFormat>On-screen Show (16:9)</PresentationFormat>
  <Paragraphs>203</Paragraphs>
  <Slides>36</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Open Sans SemiBold</vt:lpstr>
      <vt:lpstr>Russo One</vt:lpstr>
      <vt:lpstr>Calibri</vt:lpstr>
      <vt:lpstr>Josefin Sans</vt:lpstr>
      <vt:lpstr>Open Sans</vt:lpstr>
      <vt:lpstr>Vidaloka</vt:lpstr>
      <vt:lpstr>Montserrat</vt:lpstr>
      <vt:lpstr>Arial</vt:lpstr>
      <vt:lpstr>Merriweather Light</vt:lpstr>
      <vt:lpstr>Lato</vt:lpstr>
      <vt:lpstr>Times New Roman</vt:lpstr>
      <vt:lpstr>Minimalist Business Slides by Slidesgo</vt:lpstr>
      <vt:lpstr>PowerPoint Presentation</vt:lpstr>
      <vt:lpstr>Agenda</vt:lpstr>
      <vt:lpstr>Introduction</vt:lpstr>
      <vt:lpstr>Recommendation Systems</vt:lpstr>
      <vt:lpstr>Literature Review</vt:lpstr>
      <vt:lpstr>Content Based Filtering</vt:lpstr>
      <vt:lpstr>Collaborative Filtering</vt:lpstr>
      <vt:lpstr>Data Description</vt:lpstr>
      <vt:lpstr>Dataset 1 Description</vt:lpstr>
      <vt:lpstr>Dataset 2 Description</vt:lpstr>
      <vt:lpstr>Most Popular Genres released</vt:lpstr>
      <vt:lpstr>Frequency of the Ratings given by the User</vt:lpstr>
      <vt:lpstr>Top 15 users who have rated most of the movies</vt:lpstr>
      <vt:lpstr>Movies with high average rating</vt:lpstr>
      <vt:lpstr>Movies with low average rating</vt:lpstr>
      <vt:lpstr>Total number of movies produced each year</vt:lpstr>
      <vt:lpstr>Percentage of Genres with maximum rating 5</vt:lpstr>
      <vt:lpstr>Percentage of Genres with minimum rating (less than and equal to 1)</vt:lpstr>
      <vt:lpstr>Rating frequency in specific time period</vt:lpstr>
      <vt:lpstr>Rating frequency of Genres</vt:lpstr>
      <vt:lpstr>Movies with High Vote Average</vt:lpstr>
      <vt:lpstr>Top 15 Movies with high vote frequency average</vt:lpstr>
      <vt:lpstr>Vote average frequency for Genres</vt:lpstr>
      <vt:lpstr>Word cloud for Movie title</vt:lpstr>
      <vt:lpstr>Model Implementation : Content based Filtering</vt:lpstr>
      <vt:lpstr>Model Implementation : Content based Filtering</vt:lpstr>
      <vt:lpstr>Model Implementation : Content based Filtering</vt:lpstr>
      <vt:lpstr>Model Implementation : Content based Filtering</vt:lpstr>
      <vt:lpstr>Model Implementation : Content based Filtering</vt:lpstr>
      <vt:lpstr>Model Implementation : Collaborative Filtering</vt:lpstr>
      <vt:lpstr>Model Comparison</vt:lpstr>
      <vt:lpstr>SVD Model</vt:lpstr>
      <vt:lpstr>Model Implementation : Collaborative Filtering </vt:lpstr>
      <vt:lpstr>Recommendations:</vt:lpstr>
      <vt:lpstr>Conclusion and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Yogesh Thupda</dc:creator>
  <cp:lastModifiedBy>Yogesh Thupda</cp:lastModifiedBy>
  <cp:revision>1</cp:revision>
  <dcterms:modified xsi:type="dcterms:W3CDTF">2022-09-01T00:57:28Z</dcterms:modified>
</cp:coreProperties>
</file>